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96" r:id="rId3"/>
    <p:sldId id="397" r:id="rId4"/>
    <p:sldId id="398" r:id="rId5"/>
    <p:sldId id="399" r:id="rId6"/>
    <p:sldId id="400" r:id="rId7"/>
    <p:sldId id="418" r:id="rId8"/>
    <p:sldId id="402" r:id="rId9"/>
    <p:sldId id="403" r:id="rId10"/>
    <p:sldId id="404" r:id="rId11"/>
    <p:sldId id="408" r:id="rId12"/>
    <p:sldId id="410" r:id="rId13"/>
    <p:sldId id="412" r:id="rId14"/>
    <p:sldId id="414" r:id="rId15"/>
    <p:sldId id="411" r:id="rId16"/>
    <p:sldId id="413" r:id="rId17"/>
    <p:sldId id="415" r:id="rId18"/>
    <p:sldId id="417" r:id="rId19"/>
    <p:sldId id="432" r:id="rId20"/>
  </p:sldIdLst>
  <p:sldSz cx="9144000" cy="6858000" type="screen4x3"/>
  <p:notesSz cx="6934200" cy="92329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2DB9FF"/>
    <a:srgbClr val="19B2FF"/>
    <a:srgbClr val="57C7FF"/>
    <a:srgbClr val="66CCFF"/>
    <a:srgbClr val="00CCFF"/>
    <a:srgbClr val="33CCFF"/>
    <a:srgbClr val="CA180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63" autoAdjust="0"/>
    <p:restoredTop sz="94346" autoAdjust="0"/>
  </p:normalViewPr>
  <p:slideViewPr>
    <p:cSldViewPr snapToGrid="0">
      <p:cViewPr varScale="1">
        <p:scale>
          <a:sx n="75" d="100"/>
          <a:sy n="75" d="100"/>
        </p:scale>
        <p:origin x="-1218" y="-102"/>
      </p:cViewPr>
      <p:guideLst>
        <p:guide orient="horz" pos="4319"/>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05138" cy="461963"/>
          </a:xfrm>
          <a:prstGeom prst="rect">
            <a:avLst/>
          </a:prstGeom>
          <a:noFill/>
          <a:ln w="9525">
            <a:noFill/>
            <a:miter lim="800000"/>
            <a:headEnd/>
            <a:tailEnd/>
          </a:ln>
        </p:spPr>
        <p:txBody>
          <a:bodyPr vert="horz" wrap="square" lIns="92382" tIns="46191" rIns="92382" bIns="46191" numCol="1" anchor="t" anchorCtr="0" compatLnSpc="1">
            <a:prstTxWarp prst="textNoShape">
              <a:avLst/>
            </a:prstTxWarp>
          </a:bodyPr>
          <a:lstStyle>
            <a:lvl1pPr defTabSz="923925">
              <a:defRPr sz="1200"/>
            </a:lvl1pPr>
          </a:lstStyle>
          <a:p>
            <a:pPr>
              <a:defRPr/>
            </a:pPr>
            <a:endParaRPr lang="en-US"/>
          </a:p>
        </p:txBody>
      </p:sp>
      <p:sp>
        <p:nvSpPr>
          <p:cNvPr id="7171" name="Rectangle 3"/>
          <p:cNvSpPr>
            <a:spLocks noGrp="1" noChangeArrowheads="1"/>
          </p:cNvSpPr>
          <p:nvPr>
            <p:ph type="dt" idx="1"/>
          </p:nvPr>
        </p:nvSpPr>
        <p:spPr bwMode="auto">
          <a:xfrm>
            <a:off x="3927475" y="0"/>
            <a:ext cx="3005138" cy="461963"/>
          </a:xfrm>
          <a:prstGeom prst="rect">
            <a:avLst/>
          </a:prstGeom>
          <a:noFill/>
          <a:ln w="9525">
            <a:noFill/>
            <a:miter lim="800000"/>
            <a:headEnd/>
            <a:tailEnd/>
          </a:ln>
        </p:spPr>
        <p:txBody>
          <a:bodyPr vert="horz" wrap="square" lIns="92382" tIns="46191" rIns="92382" bIns="46191" numCol="1" anchor="t" anchorCtr="0" compatLnSpc="1">
            <a:prstTxWarp prst="textNoShape">
              <a:avLst/>
            </a:prstTxWarp>
          </a:bodyPr>
          <a:lstStyle>
            <a:lvl1pPr algn="r" defTabSz="923925">
              <a:defRPr sz="1200"/>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58875" y="692150"/>
            <a:ext cx="4616450" cy="3462338"/>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93738" y="4386263"/>
            <a:ext cx="5546725" cy="4154487"/>
          </a:xfrm>
          <a:prstGeom prst="rect">
            <a:avLst/>
          </a:prstGeom>
          <a:noFill/>
          <a:ln w="9525">
            <a:noFill/>
            <a:miter lim="800000"/>
            <a:headEnd/>
            <a:tailEnd/>
          </a:ln>
        </p:spPr>
        <p:txBody>
          <a:bodyPr vert="horz" wrap="square" lIns="92382" tIns="46191" rIns="92382" bIns="461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769350"/>
            <a:ext cx="3005138" cy="461963"/>
          </a:xfrm>
          <a:prstGeom prst="rect">
            <a:avLst/>
          </a:prstGeom>
          <a:noFill/>
          <a:ln w="9525">
            <a:noFill/>
            <a:miter lim="800000"/>
            <a:headEnd/>
            <a:tailEnd/>
          </a:ln>
        </p:spPr>
        <p:txBody>
          <a:bodyPr vert="horz" wrap="square" lIns="92382" tIns="46191" rIns="92382" bIns="46191" numCol="1" anchor="b" anchorCtr="0" compatLnSpc="1">
            <a:prstTxWarp prst="textNoShape">
              <a:avLst/>
            </a:prstTxWarp>
          </a:bodyPr>
          <a:lstStyle>
            <a:lvl1pPr defTabSz="923925">
              <a:defRPr sz="1200"/>
            </a:lvl1pPr>
          </a:lstStyle>
          <a:p>
            <a:pPr>
              <a:defRPr/>
            </a:pPr>
            <a:endParaRPr lang="en-US"/>
          </a:p>
        </p:txBody>
      </p:sp>
      <p:sp>
        <p:nvSpPr>
          <p:cNvPr id="7175" name="Rectangle 7"/>
          <p:cNvSpPr>
            <a:spLocks noGrp="1" noChangeArrowheads="1"/>
          </p:cNvSpPr>
          <p:nvPr>
            <p:ph type="sldNum" sz="quarter" idx="5"/>
          </p:nvPr>
        </p:nvSpPr>
        <p:spPr bwMode="auto">
          <a:xfrm>
            <a:off x="3927475" y="8769350"/>
            <a:ext cx="3005138" cy="461963"/>
          </a:xfrm>
          <a:prstGeom prst="rect">
            <a:avLst/>
          </a:prstGeom>
          <a:noFill/>
          <a:ln w="9525">
            <a:noFill/>
            <a:miter lim="800000"/>
            <a:headEnd/>
            <a:tailEnd/>
          </a:ln>
        </p:spPr>
        <p:txBody>
          <a:bodyPr vert="horz" wrap="square" lIns="92382" tIns="46191" rIns="92382" bIns="46191" numCol="1" anchor="b" anchorCtr="0" compatLnSpc="1">
            <a:prstTxWarp prst="textNoShape">
              <a:avLst/>
            </a:prstTxWarp>
          </a:bodyPr>
          <a:lstStyle>
            <a:lvl1pPr algn="r" defTabSz="923925">
              <a:defRPr sz="1200"/>
            </a:lvl1pPr>
          </a:lstStyle>
          <a:p>
            <a:pPr>
              <a:defRPr/>
            </a:pPr>
            <a:fld id="{24C0BC55-1E14-4C5A-9188-45317FCCFE8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E0BA7564-B679-4D5D-9E9A-D3AE0A18ACCF}" type="slidenum">
              <a:rPr lang="en-US" smtClean="0"/>
              <a:pPr/>
              <a:t>1</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6934200" cy="4873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6934200" cy="4873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066800" y="274638"/>
            <a:ext cx="6934200" cy="487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ChangeArrowheads="1"/>
          </p:cNvSpPr>
          <p:nvPr/>
        </p:nvSpPr>
        <p:spPr bwMode="auto">
          <a:xfrm>
            <a:off x="-228600" y="6604000"/>
            <a:ext cx="533400" cy="457200"/>
          </a:xfrm>
          <a:prstGeom prst="rect">
            <a:avLst/>
          </a:prstGeom>
          <a:noFill/>
          <a:ln w="9525">
            <a:noFill/>
            <a:miter lim="800000"/>
            <a:headEnd/>
            <a:tailEnd/>
          </a:ln>
          <a:effectLst/>
        </p:spPr>
        <p:txBody>
          <a:bodyPr/>
          <a:lstStyle/>
          <a:p>
            <a:pPr algn="r">
              <a:defRPr/>
            </a:pPr>
            <a:fld id="{26380DD5-7945-44E3-95F2-BEF61E25E7EC}" type="slidenum">
              <a:rPr lang="en-US" sz="1000"/>
              <a:pPr algn="r">
                <a:defRPr/>
              </a:pPr>
              <a:t>‹#›</a:t>
            </a:fld>
            <a:endParaRPr lang="en-US" sz="1000"/>
          </a:p>
          <a:p>
            <a:pPr algn="r">
              <a:defRPr/>
            </a:pPr>
            <a:endParaRPr lang="en-US" sz="1000"/>
          </a:p>
        </p:txBody>
      </p:sp>
      <p:sp>
        <p:nvSpPr>
          <p:cNvPr id="1035" name="Line 11"/>
          <p:cNvSpPr>
            <a:spLocks noChangeShapeType="1"/>
          </p:cNvSpPr>
          <p:nvPr/>
        </p:nvSpPr>
        <p:spPr bwMode="auto">
          <a:xfrm>
            <a:off x="982663" y="850900"/>
            <a:ext cx="7642225" cy="0"/>
          </a:xfrm>
          <a:prstGeom prst="line">
            <a:avLst/>
          </a:prstGeom>
          <a:noFill/>
          <a:ln w="25400">
            <a:solidFill>
              <a:srgbClr val="00279F"/>
            </a:solidFill>
            <a:round/>
            <a:headEnd/>
            <a:tailEnd/>
          </a:ln>
          <a:effectLst/>
        </p:spPr>
        <p:txBody>
          <a:bodyPr wrap="none" anchor="ctr"/>
          <a:lstStyle/>
          <a:p>
            <a:pPr>
              <a:defRPr/>
            </a:pPr>
            <a:endParaRPr lang="en-US"/>
          </a:p>
        </p:txBody>
      </p:sp>
      <p:pic>
        <p:nvPicPr>
          <p:cNvPr id="5126" name="Picture 5" descr="aasc4"/>
          <p:cNvPicPr>
            <a:picLocks noChangeAspect="1" noChangeArrowheads="1"/>
          </p:cNvPicPr>
          <p:nvPr/>
        </p:nvPicPr>
        <p:blipFill>
          <a:blip r:embed="rId15" cstate="screen">
            <a:clrChange>
              <a:clrFrom>
                <a:srgbClr val="FFFFFF"/>
              </a:clrFrom>
              <a:clrTo>
                <a:srgbClr val="FFFFFF">
                  <a:alpha val="0"/>
                </a:srgbClr>
              </a:clrTo>
            </a:clrChange>
          </a:blip>
          <a:srcRect/>
          <a:stretch>
            <a:fillRect/>
          </a:stretch>
        </p:blipFill>
        <p:spPr bwMode="auto">
          <a:xfrm>
            <a:off x="8170863" y="92075"/>
            <a:ext cx="835025" cy="6207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txStyles>
    <p:titleStyle>
      <a:lvl1pPr algn="ctr" rtl="0" eaLnBrk="0" fontAlgn="base" hangingPunct="0">
        <a:spcBef>
          <a:spcPct val="0"/>
        </a:spcBef>
        <a:spcAft>
          <a:spcPct val="0"/>
        </a:spcAft>
        <a:defRPr sz="3200" b="1">
          <a:solidFill>
            <a:schemeClr val="accent2"/>
          </a:solidFill>
          <a:latin typeface="+mj-lt"/>
          <a:ea typeface="+mj-ea"/>
          <a:cs typeface="+mj-cs"/>
        </a:defRPr>
      </a:lvl1pPr>
      <a:lvl2pPr algn="ctr" rtl="0" eaLnBrk="0" fontAlgn="base" hangingPunct="0">
        <a:spcBef>
          <a:spcPct val="0"/>
        </a:spcBef>
        <a:spcAft>
          <a:spcPct val="0"/>
        </a:spcAft>
        <a:defRPr sz="3200" b="1">
          <a:solidFill>
            <a:schemeClr val="accent2"/>
          </a:solidFill>
          <a:latin typeface="Times New Roman" pitchFamily="18" charset="0"/>
        </a:defRPr>
      </a:lvl2pPr>
      <a:lvl3pPr algn="ctr" rtl="0" eaLnBrk="0" fontAlgn="base" hangingPunct="0">
        <a:spcBef>
          <a:spcPct val="0"/>
        </a:spcBef>
        <a:spcAft>
          <a:spcPct val="0"/>
        </a:spcAft>
        <a:defRPr sz="3200" b="1">
          <a:solidFill>
            <a:schemeClr val="accent2"/>
          </a:solidFill>
          <a:latin typeface="Times New Roman" pitchFamily="18" charset="0"/>
        </a:defRPr>
      </a:lvl3pPr>
      <a:lvl4pPr algn="ctr" rtl="0" eaLnBrk="0" fontAlgn="base" hangingPunct="0">
        <a:spcBef>
          <a:spcPct val="0"/>
        </a:spcBef>
        <a:spcAft>
          <a:spcPct val="0"/>
        </a:spcAft>
        <a:defRPr sz="3200" b="1">
          <a:solidFill>
            <a:schemeClr val="accent2"/>
          </a:solidFill>
          <a:latin typeface="Times New Roman" pitchFamily="18" charset="0"/>
        </a:defRPr>
      </a:lvl4pPr>
      <a:lvl5pPr algn="ctr" rtl="0" eaLnBrk="0" fontAlgn="base" hangingPunct="0">
        <a:spcBef>
          <a:spcPct val="0"/>
        </a:spcBef>
        <a:spcAft>
          <a:spcPct val="0"/>
        </a:spcAft>
        <a:defRPr sz="3200" b="1">
          <a:solidFill>
            <a:schemeClr val="accent2"/>
          </a:solidFill>
          <a:latin typeface="Times New Roman" pitchFamily="18" charset="0"/>
        </a:defRPr>
      </a:lvl5pPr>
      <a:lvl6pPr marL="457200" algn="ctr" rtl="0" fontAlgn="base">
        <a:spcBef>
          <a:spcPct val="0"/>
        </a:spcBef>
        <a:spcAft>
          <a:spcPct val="0"/>
        </a:spcAft>
        <a:defRPr sz="3200" b="1">
          <a:solidFill>
            <a:schemeClr val="accent2"/>
          </a:solidFill>
          <a:latin typeface="Times New Roman" pitchFamily="18" charset="0"/>
        </a:defRPr>
      </a:lvl6pPr>
      <a:lvl7pPr marL="914400" algn="ctr" rtl="0" fontAlgn="base">
        <a:spcBef>
          <a:spcPct val="0"/>
        </a:spcBef>
        <a:spcAft>
          <a:spcPct val="0"/>
        </a:spcAft>
        <a:defRPr sz="3200" b="1">
          <a:solidFill>
            <a:schemeClr val="accent2"/>
          </a:solidFill>
          <a:latin typeface="Times New Roman" pitchFamily="18" charset="0"/>
        </a:defRPr>
      </a:lvl7pPr>
      <a:lvl8pPr marL="1371600" algn="ctr" rtl="0" fontAlgn="base">
        <a:spcBef>
          <a:spcPct val="0"/>
        </a:spcBef>
        <a:spcAft>
          <a:spcPct val="0"/>
        </a:spcAft>
        <a:defRPr sz="3200" b="1">
          <a:solidFill>
            <a:schemeClr val="accent2"/>
          </a:solidFill>
          <a:latin typeface="Times New Roman" pitchFamily="18" charset="0"/>
        </a:defRPr>
      </a:lvl8pPr>
      <a:lvl9pPr marL="1828800" algn="ctr" rtl="0" fontAlgn="base">
        <a:spcBef>
          <a:spcPct val="0"/>
        </a:spcBef>
        <a:spcAft>
          <a:spcPct val="0"/>
        </a:spcAft>
        <a:defRPr sz="3200" b="1">
          <a:solidFill>
            <a:schemeClr val="accent2"/>
          </a:solidFill>
          <a:latin typeface="Times New Roman" pitchFamily="18" charset="0"/>
        </a:defRPr>
      </a:lvl9pPr>
    </p:titleStyle>
    <p:bodyStyle>
      <a:lvl1pPr marL="342900" indent="-342900" algn="l" rtl="0" eaLnBrk="0" fontAlgn="base" hangingPunct="0">
        <a:spcBef>
          <a:spcPct val="20000"/>
        </a:spcBef>
        <a:spcAft>
          <a:spcPct val="0"/>
        </a:spcAft>
        <a:buChar char="•"/>
        <a:defRPr sz="20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1600">
          <a:solidFill>
            <a:schemeClr val="accent2"/>
          </a:solidFill>
          <a:latin typeface="+mn-lt"/>
        </a:defRPr>
      </a:lvl2pPr>
      <a:lvl3pPr marL="1143000" indent="-228600" algn="l" rtl="0" eaLnBrk="0" fontAlgn="base" hangingPunct="0">
        <a:spcBef>
          <a:spcPct val="20000"/>
        </a:spcBef>
        <a:spcAft>
          <a:spcPct val="0"/>
        </a:spcAft>
        <a:buChar char="•"/>
        <a:defRPr sz="1600">
          <a:solidFill>
            <a:schemeClr val="accent2"/>
          </a:solidFill>
          <a:latin typeface="+mn-lt"/>
        </a:defRPr>
      </a:lvl3pPr>
      <a:lvl4pPr marL="1600200" indent="-228600" algn="l" rtl="0" eaLnBrk="0" fontAlgn="base" hangingPunct="0">
        <a:spcBef>
          <a:spcPct val="20000"/>
        </a:spcBef>
        <a:spcAft>
          <a:spcPct val="0"/>
        </a:spcAft>
        <a:buChar char="–"/>
        <a:defRPr sz="2000">
          <a:solidFill>
            <a:schemeClr val="accent2"/>
          </a:solidFill>
          <a:latin typeface="+mn-lt"/>
        </a:defRPr>
      </a:lvl4pPr>
      <a:lvl5pPr marL="2057400" indent="-228600" algn="l" rtl="0" eaLnBrk="0" fontAlgn="base" hangingPunct="0">
        <a:spcBef>
          <a:spcPct val="20000"/>
        </a:spcBef>
        <a:spcAft>
          <a:spcPct val="0"/>
        </a:spcAft>
        <a:buChar char="»"/>
        <a:defRPr sz="2000">
          <a:solidFill>
            <a:schemeClr val="accent2"/>
          </a:solidFill>
          <a:latin typeface="+mn-lt"/>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12.wmf"/><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18.emf"/><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396875" y="1316038"/>
            <a:ext cx="8326438" cy="1336675"/>
          </a:xfrm>
        </p:spPr>
        <p:txBody>
          <a:bodyPr/>
          <a:lstStyle/>
          <a:p>
            <a:r>
              <a:rPr lang="en-US" sz="2800" smtClean="0">
                <a:solidFill>
                  <a:srgbClr val="FF0000"/>
                </a:solidFill>
              </a:rPr>
              <a:t>AN EFFICIENT SNOW PLOW MODEL TO DEDUCE PLASMA FOCUS MACROSCALE PARAMETERS</a:t>
            </a:r>
          </a:p>
        </p:txBody>
      </p:sp>
      <p:sp>
        <p:nvSpPr>
          <p:cNvPr id="2051" name="Rectangle 11"/>
          <p:cNvSpPr>
            <a:spLocks noChangeArrowheads="1"/>
          </p:cNvSpPr>
          <p:nvPr/>
        </p:nvSpPr>
        <p:spPr bwMode="auto">
          <a:xfrm>
            <a:off x="588963" y="2986088"/>
            <a:ext cx="8169275" cy="2492375"/>
          </a:xfrm>
          <a:prstGeom prst="rect">
            <a:avLst/>
          </a:prstGeom>
          <a:noFill/>
          <a:ln w="9525">
            <a:noFill/>
            <a:miter lim="800000"/>
            <a:headEnd/>
            <a:tailEnd/>
          </a:ln>
        </p:spPr>
        <p:txBody>
          <a:bodyPr/>
          <a:lstStyle/>
          <a:p>
            <a:pPr algn="ctr">
              <a:defRPr/>
            </a:pPr>
            <a:r>
              <a:rPr lang="en-US" dirty="0">
                <a:solidFill>
                  <a:schemeClr val="accent2"/>
                </a:solidFill>
              </a:rPr>
              <a:t>Brian L. Bures and </a:t>
            </a:r>
            <a:r>
              <a:rPr lang="en-US" dirty="0" err="1">
                <a:solidFill>
                  <a:schemeClr val="accent2"/>
                </a:solidFill>
              </a:rPr>
              <a:t>Mahadevan</a:t>
            </a:r>
            <a:r>
              <a:rPr lang="en-US" dirty="0">
                <a:solidFill>
                  <a:schemeClr val="accent2"/>
                </a:solidFill>
              </a:rPr>
              <a:t> Krishnan </a:t>
            </a:r>
          </a:p>
          <a:p>
            <a:pPr algn="ctr">
              <a:defRPr/>
            </a:pPr>
            <a:r>
              <a:rPr lang="en-US" i="1" dirty="0">
                <a:solidFill>
                  <a:schemeClr val="accent2"/>
                </a:solidFill>
              </a:rPr>
              <a:t>Alameda Applied Sciences Corporation</a:t>
            </a:r>
          </a:p>
          <a:p>
            <a:pPr algn="ctr">
              <a:defRPr/>
            </a:pPr>
            <a:r>
              <a:rPr lang="en-US" i="1" dirty="0">
                <a:solidFill>
                  <a:schemeClr val="accent2"/>
                </a:solidFill>
              </a:rPr>
              <a:t> 3077 Teagarden Street, San Leandro, CA 94577, USA</a:t>
            </a:r>
            <a:endParaRPr lang="en-US" dirty="0">
              <a:solidFill>
                <a:schemeClr val="accent2"/>
              </a:solidFill>
            </a:endParaRPr>
          </a:p>
          <a:p>
            <a:pPr marL="342900" indent="-342900" algn="ctr">
              <a:lnSpc>
                <a:spcPct val="90000"/>
              </a:lnSpc>
              <a:defRPr/>
            </a:pPr>
            <a:endParaRPr lang="en-US" dirty="0">
              <a:solidFill>
                <a:schemeClr val="accent2"/>
              </a:solidFill>
              <a:latin typeface="Times New Roman" pitchFamily="18"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6"/>
          <p:cNvPicPr>
            <a:picLocks noGrp="1" noChangeAspect="1" noChangeArrowheads="1"/>
          </p:cNvPicPr>
          <p:nvPr>
            <p:ph sz="half" idx="2"/>
          </p:nvPr>
        </p:nvPicPr>
        <p:blipFill>
          <a:blip r:embed="rId2" cstate="screen"/>
          <a:srcRect/>
          <a:stretch>
            <a:fillRect/>
          </a:stretch>
        </p:blipFill>
        <p:spPr>
          <a:xfrm>
            <a:off x="3752850" y="1676400"/>
            <a:ext cx="4933950" cy="3702050"/>
          </a:xfrm>
        </p:spPr>
      </p:pic>
      <p:sp>
        <p:nvSpPr>
          <p:cNvPr id="17" name="Oval 16"/>
          <p:cNvSpPr/>
          <p:nvPr/>
        </p:nvSpPr>
        <p:spPr>
          <a:xfrm>
            <a:off x="5867400" y="2057400"/>
            <a:ext cx="457200" cy="4572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40" name="Title 1"/>
          <p:cNvSpPr>
            <a:spLocks noGrp="1"/>
          </p:cNvSpPr>
          <p:nvPr>
            <p:ph type="title"/>
          </p:nvPr>
        </p:nvSpPr>
        <p:spPr/>
        <p:txBody>
          <a:bodyPr/>
          <a:lstStyle/>
          <a:p>
            <a:r>
              <a:rPr lang="en-US" smtClean="0"/>
              <a:t>Observations Cont.</a:t>
            </a:r>
          </a:p>
        </p:txBody>
      </p:sp>
      <p:sp>
        <p:nvSpPr>
          <p:cNvPr id="14341" name="Content Placeholder 2"/>
          <p:cNvSpPr>
            <a:spLocks noGrp="1"/>
          </p:cNvSpPr>
          <p:nvPr>
            <p:ph sz="half" idx="1"/>
          </p:nvPr>
        </p:nvSpPr>
        <p:spPr>
          <a:xfrm>
            <a:off x="457200" y="1371600"/>
            <a:ext cx="3352800" cy="4953000"/>
          </a:xfrm>
        </p:spPr>
        <p:txBody>
          <a:bodyPr/>
          <a:lstStyle/>
          <a:p>
            <a:r>
              <a:rPr lang="en-US" smtClean="0"/>
              <a:t>dL/dt has distinct regions</a:t>
            </a:r>
          </a:p>
          <a:p>
            <a:r>
              <a:rPr lang="en-US" smtClean="0"/>
              <a:t>Region 1: Breakdown</a:t>
            </a:r>
          </a:p>
          <a:p>
            <a:r>
              <a:rPr lang="en-US" smtClean="0"/>
              <a:t>Region 2: Acceleration</a:t>
            </a:r>
          </a:p>
          <a:p>
            <a:r>
              <a:rPr lang="en-US" smtClean="0"/>
              <a:t>Region 3: Constant Speed</a:t>
            </a:r>
          </a:p>
          <a:p>
            <a:r>
              <a:rPr lang="en-US" smtClean="0"/>
              <a:t>Region 4: Radial Implosion</a:t>
            </a:r>
          </a:p>
          <a:p>
            <a:endParaRPr lang="en-US" smtClean="0"/>
          </a:p>
        </p:txBody>
      </p:sp>
      <p:cxnSp>
        <p:nvCxnSpPr>
          <p:cNvPr id="7" name="Straight Connector 6"/>
          <p:cNvCxnSpPr/>
          <p:nvPr/>
        </p:nvCxnSpPr>
        <p:spPr>
          <a:xfrm rot="5400000">
            <a:off x="5067300" y="3467100"/>
            <a:ext cx="297180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4000500" y="3467100"/>
            <a:ext cx="297180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5600700" y="3467100"/>
            <a:ext cx="2971800"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495800" y="2057400"/>
            <a:ext cx="457200" cy="4572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46" name="TextBox 12"/>
          <p:cNvSpPr txBox="1">
            <a:spLocks noChangeArrowheads="1"/>
          </p:cNvSpPr>
          <p:nvPr/>
        </p:nvSpPr>
        <p:spPr bwMode="auto">
          <a:xfrm>
            <a:off x="4572000" y="2133600"/>
            <a:ext cx="381000" cy="369888"/>
          </a:xfrm>
          <a:prstGeom prst="rect">
            <a:avLst/>
          </a:prstGeom>
          <a:noFill/>
          <a:ln w="9525">
            <a:noFill/>
            <a:miter lim="800000"/>
            <a:headEnd/>
            <a:tailEnd/>
          </a:ln>
        </p:spPr>
        <p:txBody>
          <a:bodyPr>
            <a:spAutoFit/>
          </a:bodyPr>
          <a:lstStyle/>
          <a:p>
            <a:r>
              <a:rPr lang="en-US">
                <a:solidFill>
                  <a:srgbClr val="FF0000"/>
                </a:solidFill>
              </a:rPr>
              <a:t>1</a:t>
            </a:r>
          </a:p>
        </p:txBody>
      </p:sp>
      <p:sp>
        <p:nvSpPr>
          <p:cNvPr id="14347" name="TextBox 13"/>
          <p:cNvSpPr txBox="1">
            <a:spLocks noChangeArrowheads="1"/>
          </p:cNvSpPr>
          <p:nvPr/>
        </p:nvSpPr>
        <p:spPr bwMode="auto">
          <a:xfrm>
            <a:off x="5943600" y="2144713"/>
            <a:ext cx="381000" cy="369887"/>
          </a:xfrm>
          <a:prstGeom prst="rect">
            <a:avLst/>
          </a:prstGeom>
          <a:noFill/>
          <a:ln w="9525">
            <a:noFill/>
            <a:miter lim="800000"/>
            <a:headEnd/>
            <a:tailEnd/>
          </a:ln>
        </p:spPr>
        <p:txBody>
          <a:bodyPr>
            <a:spAutoFit/>
          </a:bodyPr>
          <a:lstStyle/>
          <a:p>
            <a:r>
              <a:rPr lang="en-US">
                <a:solidFill>
                  <a:srgbClr val="FF0000"/>
                </a:solidFill>
              </a:rPr>
              <a:t>2</a:t>
            </a:r>
          </a:p>
        </p:txBody>
      </p:sp>
      <p:sp>
        <p:nvSpPr>
          <p:cNvPr id="19" name="Oval 18"/>
          <p:cNvSpPr/>
          <p:nvPr/>
        </p:nvSpPr>
        <p:spPr>
          <a:xfrm>
            <a:off x="6629400" y="2057400"/>
            <a:ext cx="457200" cy="4572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49" name="TextBox 14"/>
          <p:cNvSpPr txBox="1">
            <a:spLocks noChangeArrowheads="1"/>
          </p:cNvSpPr>
          <p:nvPr/>
        </p:nvSpPr>
        <p:spPr bwMode="auto">
          <a:xfrm>
            <a:off x="6705600" y="2144713"/>
            <a:ext cx="381000" cy="369887"/>
          </a:xfrm>
          <a:prstGeom prst="rect">
            <a:avLst/>
          </a:prstGeom>
          <a:noFill/>
          <a:ln w="9525">
            <a:noFill/>
            <a:miter lim="800000"/>
            <a:headEnd/>
            <a:tailEnd/>
          </a:ln>
        </p:spPr>
        <p:txBody>
          <a:bodyPr>
            <a:spAutoFit/>
          </a:bodyPr>
          <a:lstStyle/>
          <a:p>
            <a:r>
              <a:rPr lang="en-US">
                <a:solidFill>
                  <a:srgbClr val="FF0000"/>
                </a:solidFill>
              </a:rPr>
              <a:t>3</a:t>
            </a:r>
          </a:p>
        </p:txBody>
      </p:sp>
      <p:sp>
        <p:nvSpPr>
          <p:cNvPr id="20" name="Oval 19"/>
          <p:cNvSpPr/>
          <p:nvPr/>
        </p:nvSpPr>
        <p:spPr>
          <a:xfrm>
            <a:off x="7467600" y="2057400"/>
            <a:ext cx="457200" cy="45720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51" name="TextBox 15"/>
          <p:cNvSpPr txBox="1">
            <a:spLocks noChangeArrowheads="1"/>
          </p:cNvSpPr>
          <p:nvPr/>
        </p:nvSpPr>
        <p:spPr bwMode="auto">
          <a:xfrm>
            <a:off x="7543800" y="2144713"/>
            <a:ext cx="381000" cy="369887"/>
          </a:xfrm>
          <a:prstGeom prst="rect">
            <a:avLst/>
          </a:prstGeom>
          <a:noFill/>
          <a:ln w="9525">
            <a:noFill/>
            <a:miter lim="800000"/>
            <a:headEnd/>
            <a:tailEnd/>
          </a:ln>
        </p:spPr>
        <p:txBody>
          <a:bodyPr>
            <a:spAutoFit/>
          </a:bodyPr>
          <a:lstStyle/>
          <a:p>
            <a:r>
              <a:rPr lang="en-US">
                <a:solidFill>
                  <a:srgbClr val="FF0000"/>
                </a:solidFill>
              </a:rPr>
              <a:t>4</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US" smtClean="0"/>
              <a:t>Identify regions</a:t>
            </a:r>
          </a:p>
        </p:txBody>
      </p:sp>
      <p:sp>
        <p:nvSpPr>
          <p:cNvPr id="2052" name="Content Placeholder 2"/>
          <p:cNvSpPr>
            <a:spLocks noGrp="1"/>
          </p:cNvSpPr>
          <p:nvPr>
            <p:ph sz="half" idx="1"/>
          </p:nvPr>
        </p:nvSpPr>
        <p:spPr>
          <a:xfrm>
            <a:off x="481013" y="1190625"/>
            <a:ext cx="4038600" cy="4525963"/>
          </a:xfrm>
        </p:spPr>
        <p:txBody>
          <a:bodyPr/>
          <a:lstStyle/>
          <a:p>
            <a:r>
              <a:rPr lang="en-US" smtClean="0"/>
              <a:t>Identify regions using dL/dt</a:t>
            </a:r>
          </a:p>
          <a:p>
            <a:endParaRPr lang="en-US" smtClean="0"/>
          </a:p>
          <a:p>
            <a:endParaRPr lang="en-US" smtClean="0"/>
          </a:p>
          <a:p>
            <a:endParaRPr lang="en-US" smtClean="0"/>
          </a:p>
          <a:p>
            <a:endParaRPr lang="en-US" smtClean="0"/>
          </a:p>
          <a:p>
            <a:r>
              <a:rPr lang="en-US" smtClean="0"/>
              <a:t>I</a:t>
            </a:r>
            <a:r>
              <a:rPr lang="en-US" baseline="30000" smtClean="0"/>
              <a:t>2</a:t>
            </a:r>
            <a:r>
              <a:rPr lang="en-US" smtClean="0"/>
              <a:t>t space is much easier to identify region changes</a:t>
            </a:r>
          </a:p>
          <a:p>
            <a:endParaRPr lang="en-US" smtClean="0"/>
          </a:p>
          <a:p>
            <a:endParaRPr lang="en-US" smtClean="0"/>
          </a:p>
        </p:txBody>
      </p:sp>
      <p:pic>
        <p:nvPicPr>
          <p:cNvPr id="2053" name="Picture 6"/>
          <p:cNvPicPr>
            <a:picLocks noChangeAspect="1" noChangeArrowheads="1"/>
          </p:cNvPicPr>
          <p:nvPr/>
        </p:nvPicPr>
        <p:blipFill>
          <a:blip r:embed="rId3" cstate="screen"/>
          <a:srcRect/>
          <a:stretch>
            <a:fillRect/>
          </a:stretch>
        </p:blipFill>
        <p:spPr bwMode="auto">
          <a:xfrm>
            <a:off x="5195888" y="1062038"/>
            <a:ext cx="3656012" cy="2743200"/>
          </a:xfrm>
          <a:prstGeom prst="rect">
            <a:avLst/>
          </a:prstGeom>
          <a:noFill/>
          <a:ln w="9525">
            <a:noFill/>
            <a:miter lim="800000"/>
            <a:headEnd/>
            <a:tailEnd/>
          </a:ln>
        </p:spPr>
      </p:pic>
      <p:graphicFrame>
        <p:nvGraphicFramePr>
          <p:cNvPr id="2050" name="Object 3"/>
          <p:cNvGraphicFramePr>
            <a:graphicFrameLocks noChangeAspect="1"/>
          </p:cNvGraphicFramePr>
          <p:nvPr/>
        </p:nvGraphicFramePr>
        <p:xfrm>
          <a:off x="642938" y="2136775"/>
          <a:ext cx="4511675" cy="1990725"/>
        </p:xfrm>
        <a:graphic>
          <a:graphicData uri="http://schemas.openxmlformats.org/presentationml/2006/ole">
            <p:oleObj spid="_x0000_s2050" name="Equation" r:id="rId4" imgW="3022560" imgH="1333440" progId="Equation.3">
              <p:embed/>
            </p:oleObj>
          </a:graphicData>
        </a:graphic>
      </p:graphicFrame>
      <p:pic>
        <p:nvPicPr>
          <p:cNvPr id="2054" name="Picture 4"/>
          <p:cNvPicPr>
            <a:picLocks noChangeAspect="1" noChangeArrowheads="1"/>
          </p:cNvPicPr>
          <p:nvPr/>
        </p:nvPicPr>
        <p:blipFill>
          <a:blip r:embed="rId5" cstate="screen"/>
          <a:srcRect/>
          <a:stretch>
            <a:fillRect/>
          </a:stretch>
        </p:blipFill>
        <p:spPr bwMode="auto">
          <a:xfrm>
            <a:off x="5286375" y="3930650"/>
            <a:ext cx="3657600" cy="2743200"/>
          </a:xfrm>
          <a:prstGeom prst="rect">
            <a:avLst/>
          </a:prstGeom>
          <a:noFill/>
          <a:ln w="9525">
            <a:noFill/>
            <a:miter lim="800000"/>
            <a:headEnd/>
            <a:tailEnd/>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r>
              <a:rPr lang="en-US" smtClean="0"/>
              <a:t>Axial Phase Fit</a:t>
            </a:r>
          </a:p>
        </p:txBody>
      </p:sp>
      <p:sp>
        <p:nvSpPr>
          <p:cNvPr id="3076" name="Content Placeholder 2"/>
          <p:cNvSpPr>
            <a:spLocks noGrp="1"/>
          </p:cNvSpPr>
          <p:nvPr>
            <p:ph sz="half" idx="1"/>
          </p:nvPr>
        </p:nvSpPr>
        <p:spPr>
          <a:xfrm>
            <a:off x="457200" y="1239838"/>
            <a:ext cx="4038600" cy="4525962"/>
          </a:xfrm>
        </p:spPr>
        <p:txBody>
          <a:bodyPr/>
          <a:lstStyle/>
          <a:p>
            <a:r>
              <a:rPr lang="en-US" smtClean="0"/>
              <a:t>Fit L(t) with 1D snow plot as shown below</a:t>
            </a:r>
          </a:p>
          <a:p>
            <a:endParaRPr lang="en-US" smtClean="0"/>
          </a:p>
          <a:p>
            <a:endParaRPr lang="en-US" smtClean="0"/>
          </a:p>
          <a:p>
            <a:r>
              <a:rPr lang="en-US" smtClean="0"/>
              <a:t>The parameter α  corrects for 2D effects</a:t>
            </a:r>
          </a:p>
          <a:p>
            <a:r>
              <a:rPr lang="en-US" smtClean="0"/>
              <a:t>The fit parameters are </a:t>
            </a:r>
            <a:r>
              <a:rPr lang="el-GR" smtClean="0"/>
              <a:t>α</a:t>
            </a:r>
            <a:r>
              <a:rPr lang="en-US" smtClean="0"/>
              <a:t>=3.15 H/C with an offset inductance of 15.2 nH.</a:t>
            </a:r>
          </a:p>
          <a:p>
            <a:r>
              <a:rPr lang="en-US" smtClean="0"/>
              <a:t>Speed at peak current is 87 km/s</a:t>
            </a:r>
          </a:p>
        </p:txBody>
      </p:sp>
      <p:graphicFrame>
        <p:nvGraphicFramePr>
          <p:cNvPr id="3074" name="Object 3"/>
          <p:cNvGraphicFramePr>
            <a:graphicFrameLocks noChangeAspect="1"/>
          </p:cNvGraphicFramePr>
          <p:nvPr/>
        </p:nvGraphicFramePr>
        <p:xfrm>
          <a:off x="688975" y="2273300"/>
          <a:ext cx="3536950" cy="768350"/>
        </p:xfrm>
        <a:graphic>
          <a:graphicData uri="http://schemas.openxmlformats.org/presentationml/2006/ole">
            <p:oleObj spid="_x0000_s3074" name="Equation" r:id="rId3" imgW="1523880" imgH="330120" progId="Equation.3">
              <p:embed/>
            </p:oleObj>
          </a:graphicData>
        </a:graphic>
      </p:graphicFrame>
      <p:pic>
        <p:nvPicPr>
          <p:cNvPr id="3077" name="Picture 6"/>
          <p:cNvPicPr>
            <a:picLocks noChangeAspect="1" noChangeArrowheads="1"/>
          </p:cNvPicPr>
          <p:nvPr/>
        </p:nvPicPr>
        <p:blipFill>
          <a:blip r:embed="rId4" cstate="screen"/>
          <a:srcRect/>
          <a:stretch>
            <a:fillRect/>
          </a:stretch>
        </p:blipFill>
        <p:spPr bwMode="auto">
          <a:xfrm>
            <a:off x="4191000" y="1098550"/>
            <a:ext cx="3657600" cy="2743200"/>
          </a:xfrm>
          <a:prstGeom prst="rect">
            <a:avLst/>
          </a:prstGeom>
          <a:noFill/>
          <a:ln w="9525">
            <a:noFill/>
            <a:miter lim="800000"/>
            <a:headEnd/>
            <a:tailEnd/>
          </a:ln>
        </p:spPr>
      </p:pic>
      <p:pic>
        <p:nvPicPr>
          <p:cNvPr id="3078" name="Picture 7"/>
          <p:cNvPicPr>
            <a:picLocks noChangeAspect="1" noChangeArrowheads="1"/>
          </p:cNvPicPr>
          <p:nvPr/>
        </p:nvPicPr>
        <p:blipFill>
          <a:blip r:embed="rId5" cstate="screen"/>
          <a:srcRect/>
          <a:stretch>
            <a:fillRect/>
          </a:stretch>
        </p:blipFill>
        <p:spPr bwMode="auto">
          <a:xfrm>
            <a:off x="4235450" y="3887788"/>
            <a:ext cx="3657600" cy="2743200"/>
          </a:xfrm>
          <a:prstGeom prst="rect">
            <a:avLst/>
          </a:prstGeom>
          <a:noFill/>
          <a:ln w="9525">
            <a:noFill/>
            <a:miter lim="800000"/>
            <a:headEnd/>
            <a:tailEnd/>
          </a:ln>
        </p:spPr>
      </p:pic>
      <p:sp>
        <p:nvSpPr>
          <p:cNvPr id="3079" name="TextBox 7"/>
          <p:cNvSpPr txBox="1">
            <a:spLocks noChangeArrowheads="1"/>
          </p:cNvSpPr>
          <p:nvPr/>
        </p:nvSpPr>
        <p:spPr bwMode="auto">
          <a:xfrm>
            <a:off x="6350000" y="5092700"/>
            <a:ext cx="1003300" cy="368300"/>
          </a:xfrm>
          <a:prstGeom prst="rect">
            <a:avLst/>
          </a:prstGeom>
          <a:noFill/>
          <a:ln w="9525">
            <a:noFill/>
            <a:miter lim="800000"/>
            <a:headEnd/>
            <a:tailEnd/>
          </a:ln>
        </p:spPr>
        <p:txBody>
          <a:bodyPr>
            <a:spAutoFit/>
          </a:bodyPr>
          <a:lstStyle/>
          <a:p>
            <a:r>
              <a:rPr lang="en-US"/>
              <a:t>I</a:t>
            </a:r>
            <a:r>
              <a:rPr lang="en-US" baseline="-25000"/>
              <a:t>max</a:t>
            </a:r>
          </a:p>
        </p:txBody>
      </p:sp>
      <p:cxnSp>
        <p:nvCxnSpPr>
          <p:cNvPr id="10" name="Straight Arrow Connector 9"/>
          <p:cNvCxnSpPr/>
          <p:nvPr/>
        </p:nvCxnSpPr>
        <p:spPr>
          <a:xfrm flipH="1" flipV="1">
            <a:off x="6375400" y="4508500"/>
            <a:ext cx="127000" cy="5715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Model vs. Experiment</a:t>
            </a:r>
          </a:p>
        </p:txBody>
      </p:sp>
      <p:grpSp>
        <p:nvGrpSpPr>
          <p:cNvPr id="15363" name="Group 39"/>
          <p:cNvGrpSpPr>
            <a:grpSpLocks/>
          </p:cNvGrpSpPr>
          <p:nvPr/>
        </p:nvGrpSpPr>
        <p:grpSpPr bwMode="auto">
          <a:xfrm>
            <a:off x="577850" y="974725"/>
            <a:ext cx="7977188" cy="5329238"/>
            <a:chOff x="577516" y="974558"/>
            <a:chExt cx="7976937" cy="5329989"/>
          </a:xfrm>
        </p:grpSpPr>
        <p:sp>
          <p:nvSpPr>
            <p:cNvPr id="36" name="Rectangle 35"/>
            <p:cNvSpPr/>
            <p:nvPr/>
          </p:nvSpPr>
          <p:spPr>
            <a:xfrm>
              <a:off x="577516" y="974558"/>
              <a:ext cx="7976937" cy="53299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5365" name="Group 34"/>
            <p:cNvGrpSpPr>
              <a:grpSpLocks/>
            </p:cNvGrpSpPr>
            <p:nvPr/>
          </p:nvGrpSpPr>
          <p:grpSpPr bwMode="auto">
            <a:xfrm>
              <a:off x="785813" y="977900"/>
              <a:ext cx="7556500" cy="4924425"/>
              <a:chOff x="749300" y="930275"/>
              <a:chExt cx="7556500" cy="4924425"/>
            </a:xfrm>
          </p:grpSpPr>
          <p:sp>
            <p:nvSpPr>
              <p:cNvPr id="5" name="Rectangle 4"/>
              <p:cNvSpPr/>
              <p:nvPr/>
            </p:nvSpPr>
            <p:spPr bwMode="auto">
              <a:xfrm>
                <a:off x="929928" y="3054482"/>
                <a:ext cx="2968532" cy="50648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bwMode="auto">
              <a:xfrm>
                <a:off x="929928" y="2775043"/>
                <a:ext cx="3538426" cy="79862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bwMode="auto">
              <a:xfrm>
                <a:off x="929928" y="2578165"/>
                <a:ext cx="1160425" cy="19687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bwMode="auto">
              <a:xfrm>
                <a:off x="929928" y="1266705"/>
                <a:ext cx="387338" cy="131146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bwMode="auto">
              <a:xfrm>
                <a:off x="929928" y="1792242"/>
                <a:ext cx="3544775" cy="13019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71" name="TextBox 28"/>
              <p:cNvSpPr txBox="1">
                <a:spLocks noChangeArrowheads="1"/>
              </p:cNvSpPr>
              <p:nvPr/>
            </p:nvSpPr>
            <p:spPr bwMode="auto">
              <a:xfrm>
                <a:off x="7772400" y="3373438"/>
                <a:ext cx="533400" cy="369887"/>
              </a:xfrm>
              <a:prstGeom prst="rect">
                <a:avLst/>
              </a:prstGeom>
              <a:noFill/>
              <a:ln w="9525">
                <a:noFill/>
                <a:miter lim="800000"/>
                <a:headEnd/>
                <a:tailEnd/>
              </a:ln>
            </p:spPr>
            <p:txBody>
              <a:bodyPr>
                <a:spAutoFit/>
              </a:bodyPr>
              <a:lstStyle/>
              <a:p>
                <a:r>
                  <a:rPr lang="en-US"/>
                  <a:t>C</a:t>
                </a:r>
                <a:r>
                  <a:rPr lang="en-US" baseline="-25000"/>
                  <a:t>L</a:t>
                </a:r>
              </a:p>
            </p:txBody>
          </p:sp>
          <p:grpSp>
            <p:nvGrpSpPr>
              <p:cNvPr id="15372" name="Group 27"/>
              <p:cNvGrpSpPr>
                <a:grpSpLocks/>
              </p:cNvGrpSpPr>
              <p:nvPr/>
            </p:nvGrpSpPr>
            <p:grpSpPr bwMode="auto">
              <a:xfrm flipV="1">
                <a:off x="927100" y="3560763"/>
                <a:ext cx="3544888" cy="2293937"/>
                <a:chOff x="1002630" y="1411706"/>
                <a:chExt cx="4191001" cy="2667000"/>
              </a:xfrm>
            </p:grpSpPr>
            <p:sp>
              <p:nvSpPr>
                <p:cNvPr id="29" name="Rectangle 28"/>
                <p:cNvSpPr/>
                <p:nvPr/>
              </p:nvSpPr>
              <p:spPr bwMode="auto">
                <a:xfrm>
                  <a:off x="1002220" y="3489616"/>
                  <a:ext cx="3509594" cy="588853"/>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Rectangle 29"/>
                <p:cNvSpPr/>
                <p:nvPr/>
              </p:nvSpPr>
              <p:spPr bwMode="auto">
                <a:xfrm>
                  <a:off x="1002220" y="3164732"/>
                  <a:ext cx="4183360" cy="32488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Rectangle 30"/>
                <p:cNvSpPr/>
                <p:nvPr/>
              </p:nvSpPr>
              <p:spPr bwMode="auto">
                <a:xfrm>
                  <a:off x="1002220" y="2935836"/>
                  <a:ext cx="1371932" cy="22889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31"/>
                <p:cNvSpPr/>
                <p:nvPr/>
              </p:nvSpPr>
              <p:spPr bwMode="auto">
                <a:xfrm>
                  <a:off x="1002220" y="1411093"/>
                  <a:ext cx="457936" cy="152474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bwMode="auto">
                <a:xfrm>
                  <a:off x="1002220" y="2020252"/>
                  <a:ext cx="4190867" cy="15321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5373" name="TextBox 33"/>
              <p:cNvSpPr txBox="1">
                <a:spLocks noChangeArrowheads="1"/>
              </p:cNvSpPr>
              <p:nvPr/>
            </p:nvSpPr>
            <p:spPr bwMode="auto">
              <a:xfrm>
                <a:off x="6340475" y="1203325"/>
                <a:ext cx="1841500" cy="369888"/>
              </a:xfrm>
              <a:prstGeom prst="rect">
                <a:avLst/>
              </a:prstGeom>
              <a:noFill/>
              <a:ln w="9525">
                <a:noFill/>
                <a:miter lim="800000"/>
                <a:headEnd/>
                <a:tailEnd/>
              </a:ln>
            </p:spPr>
            <p:txBody>
              <a:bodyPr>
                <a:spAutoFit/>
              </a:bodyPr>
              <a:lstStyle/>
              <a:p>
                <a:r>
                  <a:rPr lang="en-US"/>
                  <a:t>Model</a:t>
                </a:r>
              </a:p>
            </p:txBody>
          </p:sp>
          <p:sp>
            <p:nvSpPr>
              <p:cNvPr id="15374" name="TextBox 34"/>
              <p:cNvSpPr txBox="1">
                <a:spLocks noChangeArrowheads="1"/>
              </p:cNvSpPr>
              <p:nvPr/>
            </p:nvSpPr>
            <p:spPr bwMode="auto">
              <a:xfrm>
                <a:off x="6408738" y="5060950"/>
                <a:ext cx="1841500" cy="369888"/>
              </a:xfrm>
              <a:prstGeom prst="rect">
                <a:avLst/>
              </a:prstGeom>
              <a:noFill/>
              <a:ln w="9525">
                <a:noFill/>
                <a:miter lim="800000"/>
                <a:headEnd/>
                <a:tailEnd/>
              </a:ln>
            </p:spPr>
            <p:txBody>
              <a:bodyPr>
                <a:spAutoFit/>
              </a:bodyPr>
              <a:lstStyle/>
              <a:p>
                <a:r>
                  <a:rPr lang="en-US"/>
                  <a:t>Experiment</a:t>
                </a:r>
              </a:p>
            </p:txBody>
          </p:sp>
          <p:cxnSp>
            <p:nvCxnSpPr>
              <p:cNvPr id="37" name="Straight Connector 36"/>
              <p:cNvCxnSpPr>
                <a:stCxn id="7" idx="3"/>
              </p:cNvCxnSpPr>
              <p:nvPr/>
            </p:nvCxnSpPr>
            <p:spPr>
              <a:xfrm flipV="1">
                <a:off x="2090354" y="1925611"/>
                <a:ext cx="0" cy="8494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Arc 37"/>
              <p:cNvSpPr/>
              <p:nvPr/>
            </p:nvSpPr>
            <p:spPr>
              <a:xfrm rot="5400000">
                <a:off x="1247207" y="3130836"/>
                <a:ext cx="2443507" cy="1643010"/>
              </a:xfrm>
              <a:prstGeom prst="arc">
                <a:avLst>
                  <a:gd name="adj1" fmla="val 17768254"/>
                  <a:gd name="adj2" fmla="val 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39" name="Straight Connector 38"/>
              <p:cNvCxnSpPr/>
              <p:nvPr/>
            </p:nvCxnSpPr>
            <p:spPr>
              <a:xfrm rot="5400000" flipH="1" flipV="1">
                <a:off x="1981594" y="4455649"/>
                <a:ext cx="23339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323616" y="4559644"/>
                <a:ext cx="76991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2880904" y="1920848"/>
                <a:ext cx="0" cy="8510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bwMode="auto">
              <a:xfrm>
                <a:off x="748959" y="3573669"/>
                <a:ext cx="7010179" cy="0"/>
              </a:xfrm>
              <a:prstGeom prst="line">
                <a:avLst/>
              </a:prstGeom>
              <a:ln w="254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flipH="1" flipV="1">
                <a:off x="4323875" y="3176738"/>
                <a:ext cx="23180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435018" y="3268826"/>
                <a:ext cx="76991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4447718" y="1897032"/>
                <a:ext cx="76991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V="1">
                <a:off x="4521418" y="2601187"/>
                <a:ext cx="135115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4" name="Arc 53"/>
              <p:cNvSpPr/>
              <p:nvPr/>
            </p:nvSpPr>
            <p:spPr>
              <a:xfrm rot="5400000">
                <a:off x="3243426" y="2985589"/>
                <a:ext cx="2441919" cy="1998600"/>
              </a:xfrm>
              <a:prstGeom prst="arc">
                <a:avLst>
                  <a:gd name="adj1" fmla="val 17768254"/>
                  <a:gd name="adj2" fmla="val 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6" name="Freeform 55"/>
              <p:cNvSpPr/>
              <p:nvPr/>
            </p:nvSpPr>
            <p:spPr>
              <a:xfrm>
                <a:off x="4174676" y="3735616"/>
                <a:ext cx="1214399" cy="692248"/>
              </a:xfrm>
              <a:custGeom>
                <a:avLst/>
                <a:gdLst>
                  <a:gd name="connsiteX0" fmla="*/ 0 w 1070810"/>
                  <a:gd name="connsiteY0" fmla="*/ 318837 h 643690"/>
                  <a:gd name="connsiteX1" fmla="*/ 637674 w 1070810"/>
                  <a:gd name="connsiteY1" fmla="*/ 54142 h 643690"/>
                  <a:gd name="connsiteX2" fmla="*/ 1070810 w 1070810"/>
                  <a:gd name="connsiteY2" fmla="*/ 643690 h 643690"/>
                </a:gdLst>
                <a:ahLst/>
                <a:cxnLst>
                  <a:cxn ang="0">
                    <a:pos x="connsiteX0" y="connsiteY0"/>
                  </a:cxn>
                  <a:cxn ang="0">
                    <a:pos x="connsiteX1" y="connsiteY1"/>
                  </a:cxn>
                  <a:cxn ang="0">
                    <a:pos x="connsiteX2" y="connsiteY2"/>
                  </a:cxn>
                </a:cxnLst>
                <a:rect l="l" t="t" r="r" b="b"/>
                <a:pathLst>
                  <a:path w="1070810" h="643690">
                    <a:moveTo>
                      <a:pt x="0" y="318837"/>
                    </a:moveTo>
                    <a:cubicBezTo>
                      <a:pt x="229603" y="159418"/>
                      <a:pt x="459206" y="0"/>
                      <a:pt x="637674" y="54142"/>
                    </a:cubicBezTo>
                    <a:cubicBezTo>
                      <a:pt x="816142" y="108284"/>
                      <a:pt x="943476" y="375987"/>
                      <a:pt x="1070810" y="643690"/>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61" name="Rectangle 60"/>
              <p:cNvSpPr/>
              <p:nvPr/>
            </p:nvSpPr>
            <p:spPr>
              <a:xfrm>
                <a:off x="1310916" y="1408013"/>
                <a:ext cx="914371" cy="4283679"/>
              </a:xfrm>
              <a:prstGeom prst="rect">
                <a:avLst/>
              </a:prstGeom>
              <a:solidFill>
                <a:srgbClr val="92D05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2" name="Rectangle 61"/>
              <p:cNvSpPr/>
              <p:nvPr/>
            </p:nvSpPr>
            <p:spPr>
              <a:xfrm>
                <a:off x="2461817" y="1403250"/>
                <a:ext cx="914371" cy="4283679"/>
              </a:xfrm>
              <a:prstGeom prst="rect">
                <a:avLst/>
              </a:prstGeom>
              <a:solidFill>
                <a:srgbClr val="92D05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3" name="Rectangle 62"/>
              <p:cNvSpPr/>
              <p:nvPr/>
            </p:nvSpPr>
            <p:spPr>
              <a:xfrm>
                <a:off x="3974657" y="1400074"/>
                <a:ext cx="1535064" cy="4283679"/>
              </a:xfrm>
              <a:prstGeom prst="rect">
                <a:avLst/>
              </a:prstGeom>
              <a:solidFill>
                <a:srgbClr val="92D05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90" name="TextBox 63"/>
              <p:cNvSpPr txBox="1">
                <a:spLocks noChangeArrowheads="1"/>
              </p:cNvSpPr>
              <p:nvPr/>
            </p:nvSpPr>
            <p:spPr bwMode="auto">
              <a:xfrm>
                <a:off x="1166813" y="1022350"/>
                <a:ext cx="1106487" cy="307975"/>
              </a:xfrm>
              <a:prstGeom prst="rect">
                <a:avLst/>
              </a:prstGeom>
              <a:noFill/>
              <a:ln w="9525">
                <a:noFill/>
                <a:miter lim="800000"/>
                <a:headEnd/>
                <a:tailEnd/>
              </a:ln>
            </p:spPr>
            <p:txBody>
              <a:bodyPr>
                <a:spAutoFit/>
              </a:bodyPr>
              <a:lstStyle/>
              <a:p>
                <a:r>
                  <a:rPr lang="en-US" sz="1400"/>
                  <a:t>Breakdown</a:t>
                </a:r>
              </a:p>
            </p:txBody>
          </p:sp>
          <p:sp>
            <p:nvSpPr>
              <p:cNvPr id="15391" name="TextBox 64"/>
              <p:cNvSpPr txBox="1">
                <a:spLocks noChangeArrowheads="1"/>
              </p:cNvSpPr>
              <p:nvPr/>
            </p:nvSpPr>
            <p:spPr bwMode="auto">
              <a:xfrm>
                <a:off x="2341563" y="1054100"/>
                <a:ext cx="1108075" cy="307975"/>
              </a:xfrm>
              <a:prstGeom prst="rect">
                <a:avLst/>
              </a:prstGeom>
              <a:noFill/>
              <a:ln w="9525">
                <a:noFill/>
                <a:miter lim="800000"/>
                <a:headEnd/>
                <a:tailEnd/>
              </a:ln>
            </p:spPr>
            <p:txBody>
              <a:bodyPr>
                <a:spAutoFit/>
              </a:bodyPr>
              <a:lstStyle/>
              <a:p>
                <a:r>
                  <a:rPr lang="en-US" sz="1400"/>
                  <a:t>Stable flow</a:t>
                </a:r>
              </a:p>
            </p:txBody>
          </p:sp>
          <p:sp>
            <p:nvSpPr>
              <p:cNvPr id="15392" name="TextBox 65"/>
              <p:cNvSpPr txBox="1">
                <a:spLocks noChangeArrowheads="1"/>
              </p:cNvSpPr>
              <p:nvPr/>
            </p:nvSpPr>
            <p:spPr bwMode="auto">
              <a:xfrm>
                <a:off x="4191000" y="930275"/>
                <a:ext cx="1106488" cy="523875"/>
              </a:xfrm>
              <a:prstGeom prst="rect">
                <a:avLst/>
              </a:prstGeom>
              <a:noFill/>
              <a:ln w="9525">
                <a:noFill/>
                <a:miter lim="800000"/>
                <a:headEnd/>
                <a:tailEnd/>
              </a:ln>
            </p:spPr>
            <p:txBody>
              <a:bodyPr>
                <a:spAutoFit/>
              </a:bodyPr>
              <a:lstStyle/>
              <a:p>
                <a:r>
                  <a:rPr lang="en-US" sz="1400"/>
                  <a:t>Radial implosion</a:t>
                </a:r>
              </a:p>
            </p:txBody>
          </p:sp>
        </p:grpSp>
      </p:gr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Axial Corrections</a:t>
            </a:r>
          </a:p>
        </p:txBody>
      </p:sp>
      <p:sp>
        <p:nvSpPr>
          <p:cNvPr id="16387" name="Content Placeholder 2"/>
          <p:cNvSpPr>
            <a:spLocks noGrp="1"/>
          </p:cNvSpPr>
          <p:nvPr>
            <p:ph sz="half" idx="1"/>
          </p:nvPr>
        </p:nvSpPr>
        <p:spPr/>
        <p:txBody>
          <a:bodyPr/>
          <a:lstStyle/>
          <a:p>
            <a:r>
              <a:rPr lang="en-US" sz="2400" smtClean="0"/>
              <a:t>An axial location correction factor (f</a:t>
            </a:r>
            <a:r>
              <a:rPr lang="en-US" sz="2400" baseline="-25000" smtClean="0"/>
              <a:t>L</a:t>
            </a:r>
            <a:r>
              <a:rPr lang="en-US" sz="2400" smtClean="0"/>
              <a:t>) can be calculated based upon the estimated location of the radial start and the length of the anode</a:t>
            </a:r>
          </a:p>
          <a:p>
            <a:r>
              <a:rPr lang="en-US" sz="2400" smtClean="0"/>
              <a:t>A mass correction (f</a:t>
            </a:r>
            <a:r>
              <a:rPr lang="en-US" sz="2400" baseline="-25000" smtClean="0"/>
              <a:t>m</a:t>
            </a:r>
            <a:r>
              <a:rPr lang="en-US" sz="2400" smtClean="0"/>
              <a:t>) factor can be calculated from </a:t>
            </a:r>
            <a:r>
              <a:rPr lang="el-GR" sz="2400" smtClean="0"/>
              <a:t>α</a:t>
            </a:r>
            <a:r>
              <a:rPr lang="en-US" sz="2400" smtClean="0"/>
              <a:t> using the geometric information of the electrode and the gas properties</a:t>
            </a:r>
          </a:p>
          <a:p>
            <a:endParaRPr lang="en-US" smtClean="0"/>
          </a:p>
        </p:txBody>
      </p:sp>
      <p:sp>
        <p:nvSpPr>
          <p:cNvPr id="16388" name="TextBox 5"/>
          <p:cNvSpPr txBox="1">
            <a:spLocks noChangeArrowheads="1"/>
          </p:cNvSpPr>
          <p:nvPr/>
        </p:nvSpPr>
        <p:spPr bwMode="auto">
          <a:xfrm>
            <a:off x="5153025" y="5065713"/>
            <a:ext cx="1814513" cy="708025"/>
          </a:xfrm>
          <a:prstGeom prst="rect">
            <a:avLst/>
          </a:prstGeom>
          <a:noFill/>
          <a:ln w="9525">
            <a:noFill/>
            <a:miter lim="800000"/>
            <a:headEnd/>
            <a:tailEnd/>
          </a:ln>
        </p:spPr>
        <p:txBody>
          <a:bodyPr>
            <a:spAutoFit/>
          </a:bodyPr>
          <a:lstStyle/>
          <a:p>
            <a:r>
              <a:rPr lang="en-US" sz="2000"/>
              <a:t>f</a:t>
            </a:r>
            <a:r>
              <a:rPr lang="en-US" sz="2000" baseline="-25000"/>
              <a:t>L</a:t>
            </a:r>
            <a:r>
              <a:rPr lang="en-US" sz="2000"/>
              <a:t>=0.97±0.04</a:t>
            </a:r>
          </a:p>
          <a:p>
            <a:r>
              <a:rPr lang="en-US" sz="2000"/>
              <a:t>f</a:t>
            </a:r>
            <a:r>
              <a:rPr lang="en-US" sz="2000" baseline="-25000"/>
              <a:t>m</a:t>
            </a:r>
            <a:r>
              <a:rPr lang="en-US" sz="2000"/>
              <a:t>=0.11±0.012</a:t>
            </a:r>
          </a:p>
        </p:txBody>
      </p:sp>
      <p:pic>
        <p:nvPicPr>
          <p:cNvPr id="16389" name="Picture 7"/>
          <p:cNvPicPr>
            <a:picLocks noChangeAspect="1" noChangeArrowheads="1"/>
          </p:cNvPicPr>
          <p:nvPr/>
        </p:nvPicPr>
        <p:blipFill>
          <a:blip r:embed="rId2" cstate="screen"/>
          <a:srcRect/>
          <a:stretch>
            <a:fillRect/>
          </a:stretch>
        </p:blipFill>
        <p:spPr bwMode="auto">
          <a:xfrm>
            <a:off x="4305300" y="1581150"/>
            <a:ext cx="4114800" cy="3086100"/>
          </a:xfrm>
          <a:prstGeom prst="rect">
            <a:avLst/>
          </a:prstGeom>
          <a:noFill/>
          <a:ln w="9525">
            <a:noFill/>
            <a:miter lim="800000"/>
            <a:headEnd/>
            <a:tailEnd/>
          </a:ln>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Radial Region</a:t>
            </a:r>
          </a:p>
        </p:txBody>
      </p:sp>
      <p:sp>
        <p:nvSpPr>
          <p:cNvPr id="17411" name="Content Placeholder 2"/>
          <p:cNvSpPr>
            <a:spLocks noGrp="1"/>
          </p:cNvSpPr>
          <p:nvPr>
            <p:ph sz="half" idx="1"/>
          </p:nvPr>
        </p:nvSpPr>
        <p:spPr>
          <a:xfrm>
            <a:off x="457200" y="1130300"/>
            <a:ext cx="4038600" cy="4525963"/>
          </a:xfrm>
        </p:spPr>
        <p:txBody>
          <a:bodyPr/>
          <a:lstStyle/>
          <a:p>
            <a:r>
              <a:rPr lang="en-US" sz="2000" smtClean="0"/>
              <a:t>By subtracting 1D snow plow fit from L(t), the radial contribution is clearly visible</a:t>
            </a:r>
          </a:p>
          <a:p>
            <a:r>
              <a:rPr lang="en-US" sz="2000" smtClean="0"/>
              <a:t>Calculate z from 1D snow plow but it needs a correction</a:t>
            </a:r>
          </a:p>
          <a:p>
            <a:pPr lvl="1"/>
            <a:r>
              <a:rPr lang="en-US" sz="2000" smtClean="0"/>
              <a:t>z(t) in 1D snow plow is a mean</a:t>
            </a:r>
          </a:p>
          <a:p>
            <a:pPr lvl="1"/>
            <a:r>
              <a:rPr lang="en-US" sz="2000" smtClean="0"/>
              <a:t>The start of the radial region can be identified. </a:t>
            </a:r>
          </a:p>
          <a:p>
            <a:pPr lvl="1"/>
            <a:r>
              <a:rPr lang="en-US" sz="2000" smtClean="0"/>
              <a:t>Use ratio between model and known to correct for the actual length of leading edge</a:t>
            </a:r>
          </a:p>
          <a:p>
            <a:r>
              <a:rPr lang="en-US" sz="2000" smtClean="0"/>
              <a:t>Maximum implosion speed was 200 km/s</a:t>
            </a:r>
          </a:p>
        </p:txBody>
      </p:sp>
      <p:pic>
        <p:nvPicPr>
          <p:cNvPr id="17412" name="Picture 5"/>
          <p:cNvPicPr>
            <a:picLocks noChangeAspect="1" noChangeArrowheads="1"/>
          </p:cNvPicPr>
          <p:nvPr/>
        </p:nvPicPr>
        <p:blipFill>
          <a:blip r:embed="rId2" cstate="screen"/>
          <a:srcRect/>
          <a:stretch>
            <a:fillRect/>
          </a:stretch>
        </p:blipFill>
        <p:spPr bwMode="auto">
          <a:xfrm>
            <a:off x="4419600" y="933450"/>
            <a:ext cx="3657600" cy="2743200"/>
          </a:xfrm>
          <a:prstGeom prst="rect">
            <a:avLst/>
          </a:prstGeom>
          <a:noFill/>
          <a:ln w="9525">
            <a:noFill/>
            <a:miter lim="800000"/>
            <a:headEnd/>
            <a:tailEnd/>
          </a:ln>
        </p:spPr>
      </p:pic>
      <p:pic>
        <p:nvPicPr>
          <p:cNvPr id="17413" name="Picture 8"/>
          <p:cNvPicPr>
            <a:picLocks noChangeAspect="1" noChangeArrowheads="1"/>
          </p:cNvPicPr>
          <p:nvPr/>
        </p:nvPicPr>
        <p:blipFill>
          <a:blip r:embed="rId3" cstate="screen"/>
          <a:srcRect/>
          <a:stretch>
            <a:fillRect/>
          </a:stretch>
        </p:blipFill>
        <p:spPr bwMode="auto">
          <a:xfrm>
            <a:off x="4546600" y="3676650"/>
            <a:ext cx="3657600" cy="2743200"/>
          </a:xfrm>
          <a:prstGeom prst="rect">
            <a:avLst/>
          </a:prstGeom>
          <a:noFill/>
          <a:ln w="9525">
            <a:noFill/>
            <a:miter lim="800000"/>
            <a:headEnd/>
            <a:tailEnd/>
          </a:ln>
        </p:spPr>
      </p:pic>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p:txBody>
          <a:bodyPr/>
          <a:lstStyle/>
          <a:p>
            <a:r>
              <a:rPr lang="en-US" smtClean="0"/>
              <a:t>Radial Analysis</a:t>
            </a:r>
          </a:p>
        </p:txBody>
      </p:sp>
      <p:graphicFrame>
        <p:nvGraphicFramePr>
          <p:cNvPr id="4098" name="Object 2"/>
          <p:cNvGraphicFramePr>
            <a:graphicFrameLocks noChangeAspect="1"/>
          </p:cNvGraphicFramePr>
          <p:nvPr/>
        </p:nvGraphicFramePr>
        <p:xfrm>
          <a:off x="642938" y="2065338"/>
          <a:ext cx="2733675" cy="831850"/>
        </p:xfrm>
        <a:graphic>
          <a:graphicData uri="http://schemas.openxmlformats.org/presentationml/2006/ole">
            <p:oleObj spid="_x0000_s4098" name="Equation" r:id="rId3" imgW="1587240" imgH="482400" progId="Equation.3">
              <p:embed/>
            </p:oleObj>
          </a:graphicData>
        </a:graphic>
      </p:graphicFrame>
      <p:sp>
        <p:nvSpPr>
          <p:cNvPr id="4100" name="Content Placeholder 2"/>
          <p:cNvSpPr>
            <a:spLocks noGrp="1"/>
          </p:cNvSpPr>
          <p:nvPr>
            <p:ph sz="half" idx="1"/>
          </p:nvPr>
        </p:nvSpPr>
        <p:spPr>
          <a:xfrm>
            <a:off x="0" y="949325"/>
            <a:ext cx="4038600" cy="4525963"/>
          </a:xfrm>
        </p:spPr>
        <p:txBody>
          <a:bodyPr/>
          <a:lstStyle/>
          <a:p>
            <a:r>
              <a:rPr lang="en-US" sz="2000" smtClean="0"/>
              <a:t>Using 1D snow plow z(t) with constant correction factor to calculate radial contribution</a:t>
            </a:r>
          </a:p>
          <a:p>
            <a:endParaRPr lang="en-US" sz="2000" smtClean="0"/>
          </a:p>
          <a:p>
            <a:endParaRPr lang="en-US" sz="2000" smtClean="0"/>
          </a:p>
          <a:p>
            <a:endParaRPr lang="en-US" sz="2000" smtClean="0"/>
          </a:p>
          <a:p>
            <a:r>
              <a:rPr lang="en-US" sz="2000" smtClean="0"/>
              <a:t>Use anode radius as outer diameter and implosion radius as inner diameter</a:t>
            </a:r>
          </a:p>
          <a:p>
            <a:r>
              <a:rPr lang="en-US" sz="2000" smtClean="0"/>
              <a:t>Where f</a:t>
            </a:r>
            <a:r>
              <a:rPr lang="en-US" sz="2000" baseline="-25000" smtClean="0"/>
              <a:t>L</a:t>
            </a:r>
            <a:r>
              <a:rPr lang="en-US" sz="2000" smtClean="0"/>
              <a:t> is the inductance correction factor interpreted as the leading edge of z(t) being ahead of the mean location defined by the snow plow model</a:t>
            </a:r>
          </a:p>
          <a:p>
            <a:r>
              <a:rPr lang="en-US" sz="2000" smtClean="0"/>
              <a:t>Radial implosion speed peaks at 200 km/s</a:t>
            </a:r>
          </a:p>
        </p:txBody>
      </p:sp>
      <p:pic>
        <p:nvPicPr>
          <p:cNvPr id="4101" name="Picture 6"/>
          <p:cNvPicPr>
            <a:picLocks noChangeAspect="1" noChangeArrowheads="1"/>
          </p:cNvPicPr>
          <p:nvPr/>
        </p:nvPicPr>
        <p:blipFill>
          <a:blip r:embed="rId4" cstate="screen"/>
          <a:srcRect/>
          <a:stretch>
            <a:fillRect/>
          </a:stretch>
        </p:blipFill>
        <p:spPr bwMode="auto">
          <a:xfrm>
            <a:off x="4616450" y="877888"/>
            <a:ext cx="3657600" cy="2743200"/>
          </a:xfrm>
          <a:prstGeom prst="rect">
            <a:avLst/>
          </a:prstGeom>
          <a:noFill/>
          <a:ln w="9525">
            <a:noFill/>
            <a:miter lim="800000"/>
            <a:headEnd/>
            <a:tailEnd/>
          </a:ln>
        </p:spPr>
      </p:pic>
      <p:pic>
        <p:nvPicPr>
          <p:cNvPr id="4102" name="Picture 7"/>
          <p:cNvPicPr>
            <a:picLocks noChangeAspect="1" noChangeArrowheads="1"/>
          </p:cNvPicPr>
          <p:nvPr/>
        </p:nvPicPr>
        <p:blipFill>
          <a:blip r:embed="rId5" cstate="screen"/>
          <a:srcRect/>
          <a:stretch>
            <a:fillRect/>
          </a:stretch>
        </p:blipFill>
        <p:spPr bwMode="auto">
          <a:xfrm>
            <a:off x="4648200" y="3943350"/>
            <a:ext cx="3657600" cy="2743200"/>
          </a:xfrm>
          <a:prstGeom prst="rect">
            <a:avLst/>
          </a:prstGeom>
          <a:noFill/>
          <a:ln w="9525">
            <a:noFill/>
            <a:miter lim="800000"/>
            <a:headEnd/>
            <a:tailEnd/>
          </a:ln>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Neutron yield</a:t>
            </a:r>
          </a:p>
        </p:txBody>
      </p:sp>
      <p:sp>
        <p:nvSpPr>
          <p:cNvPr id="18435" name="Content Placeholder 2"/>
          <p:cNvSpPr>
            <a:spLocks noGrp="1"/>
          </p:cNvSpPr>
          <p:nvPr>
            <p:ph sz="half" idx="1"/>
          </p:nvPr>
        </p:nvSpPr>
        <p:spPr/>
        <p:txBody>
          <a:bodyPr/>
          <a:lstStyle/>
          <a:p>
            <a:r>
              <a:rPr lang="en-US" smtClean="0"/>
              <a:t>Should correlate with pinch voltage and minimum radius</a:t>
            </a:r>
          </a:p>
          <a:p>
            <a:r>
              <a:rPr lang="en-US" smtClean="0"/>
              <a:t>Both have wide spread loose correlations</a:t>
            </a:r>
          </a:p>
        </p:txBody>
      </p:sp>
      <p:pic>
        <p:nvPicPr>
          <p:cNvPr id="18436" name="Picture 6"/>
          <p:cNvPicPr>
            <a:picLocks noChangeAspect="1" noChangeArrowheads="1"/>
          </p:cNvPicPr>
          <p:nvPr/>
        </p:nvPicPr>
        <p:blipFill>
          <a:blip r:embed="rId2" cstate="screen"/>
          <a:srcRect/>
          <a:stretch>
            <a:fillRect/>
          </a:stretch>
        </p:blipFill>
        <p:spPr bwMode="auto">
          <a:xfrm>
            <a:off x="4610100" y="3676650"/>
            <a:ext cx="3657600" cy="2743200"/>
          </a:xfrm>
          <a:prstGeom prst="rect">
            <a:avLst/>
          </a:prstGeom>
          <a:noFill/>
          <a:ln w="9525">
            <a:noFill/>
            <a:miter lim="800000"/>
            <a:headEnd/>
            <a:tailEnd/>
          </a:ln>
        </p:spPr>
      </p:pic>
      <p:pic>
        <p:nvPicPr>
          <p:cNvPr id="18437" name="Picture 7"/>
          <p:cNvPicPr>
            <a:picLocks noChangeAspect="1" noChangeArrowheads="1"/>
          </p:cNvPicPr>
          <p:nvPr/>
        </p:nvPicPr>
        <p:blipFill>
          <a:blip r:embed="rId3" cstate="screen"/>
          <a:srcRect/>
          <a:stretch>
            <a:fillRect/>
          </a:stretch>
        </p:blipFill>
        <p:spPr bwMode="auto">
          <a:xfrm>
            <a:off x="4648200" y="1123950"/>
            <a:ext cx="3657600" cy="2743200"/>
          </a:xfrm>
          <a:prstGeom prst="rect">
            <a:avLst/>
          </a:prstGeom>
          <a:noFill/>
          <a:ln w="9525">
            <a:noFill/>
            <a:miter lim="800000"/>
            <a:headEnd/>
            <a:tailEnd/>
          </a:ln>
        </p:spPr>
      </p:pic>
      <p:sp>
        <p:nvSpPr>
          <p:cNvPr id="18438" name="TextBox 7"/>
          <p:cNvSpPr txBox="1">
            <a:spLocks noChangeArrowheads="1"/>
          </p:cNvSpPr>
          <p:nvPr/>
        </p:nvSpPr>
        <p:spPr bwMode="auto">
          <a:xfrm>
            <a:off x="546100" y="6438900"/>
            <a:ext cx="8451850" cy="307975"/>
          </a:xfrm>
          <a:prstGeom prst="rect">
            <a:avLst/>
          </a:prstGeom>
          <a:noFill/>
          <a:ln w="9525">
            <a:noFill/>
            <a:miter lim="800000"/>
            <a:headEnd/>
            <a:tailEnd/>
          </a:ln>
        </p:spPr>
        <p:txBody>
          <a:bodyPr wrap="none">
            <a:spAutoFit/>
          </a:bodyPr>
          <a:lstStyle/>
          <a:p>
            <a:r>
              <a:rPr lang="en-US" sz="1400"/>
              <a:t>B. L. Bures, M. Krishnan and R. E. Madden IEEE Trans. Plasma Sci. Vol. 39 No 12 pp 3351-3357 (2011)</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V</a:t>
            </a:r>
            <a:r>
              <a:rPr lang="en-US" baseline="-25000" smtClean="0"/>
              <a:t>pinch</a:t>
            </a:r>
            <a:r>
              <a:rPr lang="en-US" smtClean="0"/>
              <a:t> and r</a:t>
            </a:r>
            <a:r>
              <a:rPr lang="en-US" baseline="-25000" smtClean="0"/>
              <a:t>min</a:t>
            </a:r>
          </a:p>
        </p:txBody>
      </p:sp>
      <p:sp>
        <p:nvSpPr>
          <p:cNvPr id="19459" name="Content Placeholder 2"/>
          <p:cNvSpPr>
            <a:spLocks noGrp="1"/>
          </p:cNvSpPr>
          <p:nvPr>
            <p:ph sz="half" idx="1"/>
          </p:nvPr>
        </p:nvSpPr>
        <p:spPr/>
        <p:txBody>
          <a:bodyPr/>
          <a:lstStyle/>
          <a:p>
            <a:r>
              <a:rPr lang="en-US" smtClean="0"/>
              <a:t>The pinch voltage and radius should be related as well</a:t>
            </a:r>
          </a:p>
          <a:p>
            <a:r>
              <a:rPr lang="en-US" smtClean="0"/>
              <a:t>Again, a loose correlation exists</a:t>
            </a:r>
          </a:p>
        </p:txBody>
      </p:sp>
      <p:sp>
        <p:nvSpPr>
          <p:cNvPr id="19460" name="Content Placeholder 3"/>
          <p:cNvSpPr>
            <a:spLocks noGrp="1"/>
          </p:cNvSpPr>
          <p:nvPr>
            <p:ph sz="half" idx="2"/>
          </p:nvPr>
        </p:nvSpPr>
        <p:spPr/>
        <p:txBody>
          <a:bodyPr/>
          <a:lstStyle/>
          <a:p>
            <a:endParaRPr lang="en-US" smtClean="0"/>
          </a:p>
        </p:txBody>
      </p:sp>
      <p:pic>
        <p:nvPicPr>
          <p:cNvPr id="19461" name="Picture 6"/>
          <p:cNvPicPr>
            <a:picLocks noChangeAspect="1" noChangeArrowheads="1"/>
          </p:cNvPicPr>
          <p:nvPr/>
        </p:nvPicPr>
        <p:blipFill>
          <a:blip r:embed="rId2" cstate="screen"/>
          <a:srcRect/>
          <a:stretch>
            <a:fillRect/>
          </a:stretch>
        </p:blipFill>
        <p:spPr bwMode="auto">
          <a:xfrm>
            <a:off x="4584700" y="1644650"/>
            <a:ext cx="4114800" cy="3086100"/>
          </a:xfrm>
          <a:prstGeom prst="rect">
            <a:avLst/>
          </a:prstGeom>
          <a:noFill/>
          <a:ln w="9525">
            <a:noFill/>
            <a:miter lim="800000"/>
            <a:headEnd/>
            <a:tailEnd/>
          </a:ln>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Conclusions</a:t>
            </a:r>
          </a:p>
        </p:txBody>
      </p:sp>
      <p:sp>
        <p:nvSpPr>
          <p:cNvPr id="20483" name="Content Placeholder 2"/>
          <p:cNvSpPr>
            <a:spLocks noGrp="1"/>
          </p:cNvSpPr>
          <p:nvPr>
            <p:ph idx="1"/>
          </p:nvPr>
        </p:nvSpPr>
        <p:spPr/>
        <p:txBody>
          <a:bodyPr/>
          <a:lstStyle/>
          <a:p>
            <a:r>
              <a:rPr lang="en-US" smtClean="0"/>
              <a:t>1D snow plow seems to capture the axial phase dynamics well.  </a:t>
            </a:r>
          </a:p>
          <a:p>
            <a:r>
              <a:rPr lang="en-US" smtClean="0"/>
              <a:t>Some improvements are required to the model to eliminate cases with inductance fractions greater than 1.</a:t>
            </a:r>
          </a:p>
          <a:p>
            <a:endParaRPr lang="en-US" smtClean="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Abstract</a:t>
            </a:r>
          </a:p>
        </p:txBody>
      </p:sp>
      <p:sp>
        <p:nvSpPr>
          <p:cNvPr id="7171" name="Content Placeholder 2"/>
          <p:cNvSpPr>
            <a:spLocks noGrp="1"/>
          </p:cNvSpPr>
          <p:nvPr>
            <p:ph idx="1"/>
          </p:nvPr>
        </p:nvSpPr>
        <p:spPr/>
        <p:txBody>
          <a:bodyPr/>
          <a:lstStyle/>
          <a:p>
            <a:pPr marL="0" indent="0">
              <a:buFontTx/>
              <a:buNone/>
            </a:pPr>
            <a:r>
              <a:rPr lang="en-US" sz="1600" smtClean="0"/>
              <a:t>As early as 1971 two dimensional models of plasma focus behavior were implemented</a:t>
            </a:r>
            <a:r>
              <a:rPr lang="en-US" sz="1600" baseline="30000" smtClean="0"/>
              <a:t>1</a:t>
            </a:r>
            <a:r>
              <a:rPr lang="en-US" sz="1600" smtClean="0"/>
              <a:t>.  Lee</a:t>
            </a:r>
            <a:r>
              <a:rPr lang="en-US" sz="1600" baseline="30000" smtClean="0"/>
              <a:t>2</a:t>
            </a:r>
            <a:r>
              <a:rPr lang="en-US" sz="1600" smtClean="0"/>
              <a:t> developed a one dimensional snow plow model that uses four free parameters (mass and current fractions in both axial and radial flows) to fit to measured data. This model has proved to be a useful tool for DPF design, but is not amenable to rapid analysis of a high data rate DPF. In the spirit of Lee’s model, a multiphase snow plow model was implemented to determine the properties of the axial rundown and radial implosion of a plasma focus.  The model is computationally efficient so it is useful for machines that fire at &gt;1Hz repetition rate to enable near real time data reduction.  </a:t>
            </a:r>
          </a:p>
          <a:p>
            <a:pPr marL="0" indent="0">
              <a:buFontTx/>
              <a:buNone/>
            </a:pPr>
            <a:r>
              <a:rPr lang="en-US" sz="1600" smtClean="0"/>
              <a:t>The model inputs are the measured current, voltage and geometry of the electrodes.  The model determines the axial plasma velocity, radial implosion velocity, the minimum current carrying radius (via the dynamical inductance) and the pinch voltage.  The model is used to examine results from a 250 kA plasma focus. </a:t>
            </a:r>
          </a:p>
          <a:p>
            <a:pPr marL="0" indent="0">
              <a:buFontTx/>
              <a:buNone/>
            </a:pPr>
            <a:endParaRPr lang="en-US" sz="1600" smtClean="0"/>
          </a:p>
          <a:p>
            <a:pPr marL="0" indent="0">
              <a:buFontTx/>
              <a:buNone/>
            </a:pPr>
            <a:r>
              <a:rPr lang="en-US" sz="1600" smtClean="0"/>
              <a:t>1.  D. E. Potter “Numerical Studies of the Plasma Focus” The Physics of Fluids vol 14 pp 1911-1924.</a:t>
            </a:r>
          </a:p>
          <a:p>
            <a:pPr marL="0" indent="0">
              <a:buFontTx/>
              <a:buNone/>
            </a:pPr>
            <a:r>
              <a:rPr lang="en-US" sz="1600" smtClean="0"/>
              <a:t>2.  Plasma Focus (Radiatative) Computation Model and Code. S. Lee  Website, HTTP://WWW.PLASMAFOCUS.NET/IPFS/MODELPACKAGE/FILE1RADPF.HTM</a:t>
            </a:r>
          </a:p>
          <a:p>
            <a:pPr marL="0" indent="0">
              <a:buFontTx/>
              <a:buNone/>
            </a:pPr>
            <a:endParaRPr lang="en-US" smtClean="0"/>
          </a:p>
          <a:p>
            <a:pPr marL="0" indent="0">
              <a:buFontTx/>
              <a:buNone/>
            </a:pPr>
            <a:endParaRPr lang="en-US" smtClean="0"/>
          </a:p>
          <a:p>
            <a:pPr marL="0" indent="0">
              <a:buFontTx/>
              <a:buNone/>
            </a:pPr>
            <a:endParaRPr lang="en-US" smtClean="0"/>
          </a:p>
          <a:p>
            <a:pPr marL="0" indent="0">
              <a:buFontTx/>
              <a:buNone/>
            </a:pPr>
            <a:endParaRPr lang="en-US" smtClean="0"/>
          </a:p>
          <a:p>
            <a:pPr marL="0" indent="0"/>
            <a:endParaRPr lang="en-US" smtClean="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Objective</a:t>
            </a:r>
          </a:p>
        </p:txBody>
      </p:sp>
      <p:sp>
        <p:nvSpPr>
          <p:cNvPr id="8195" name="Content Placeholder 2"/>
          <p:cNvSpPr>
            <a:spLocks noGrp="1"/>
          </p:cNvSpPr>
          <p:nvPr>
            <p:ph sz="half" idx="1"/>
          </p:nvPr>
        </p:nvSpPr>
        <p:spPr>
          <a:xfrm>
            <a:off x="381000" y="1106488"/>
            <a:ext cx="8229600" cy="4525962"/>
          </a:xfrm>
        </p:spPr>
        <p:txBody>
          <a:bodyPr/>
          <a:lstStyle/>
          <a:p>
            <a:pPr eaLnBrk="1" hangingPunct="1"/>
            <a:r>
              <a:rPr lang="en-US" smtClean="0"/>
              <a:t>Use terminal measurements to extract the global plasma focus dynamics</a:t>
            </a:r>
          </a:p>
          <a:p>
            <a:pPr lvl="1" eaLnBrk="1" hangingPunct="1"/>
            <a:r>
              <a:rPr lang="en-US" smtClean="0"/>
              <a:t>Axial and radial velocity</a:t>
            </a:r>
          </a:p>
          <a:p>
            <a:pPr lvl="1" eaLnBrk="1" hangingPunct="1"/>
            <a:r>
              <a:rPr lang="en-US" smtClean="0"/>
              <a:t>Pinch radius?</a:t>
            </a:r>
          </a:p>
          <a:p>
            <a:pPr eaLnBrk="1" hangingPunct="1"/>
            <a:r>
              <a:rPr lang="en-US" smtClean="0"/>
              <a:t>Evaluate the limitations of this approach.</a:t>
            </a:r>
          </a:p>
          <a:p>
            <a:pPr eaLnBrk="1" hangingPunct="1"/>
            <a:r>
              <a:rPr lang="en-US" smtClean="0"/>
              <a:t>Try to link terminal measurements with radiation yield, radiation duration and other user critical properties.</a:t>
            </a:r>
          </a:p>
          <a:p>
            <a:pPr eaLnBrk="1" hangingPunct="1"/>
            <a:r>
              <a:rPr lang="en-US" smtClean="0"/>
              <a:t>Determine additional diagnostics to provide the necessary information to advance the analysis for comparison with models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Inputs</a:t>
            </a:r>
          </a:p>
        </p:txBody>
      </p:sp>
      <p:sp>
        <p:nvSpPr>
          <p:cNvPr id="9219" name="Content Placeholder 2"/>
          <p:cNvSpPr>
            <a:spLocks noGrp="1"/>
          </p:cNvSpPr>
          <p:nvPr>
            <p:ph idx="1"/>
          </p:nvPr>
        </p:nvSpPr>
        <p:spPr/>
        <p:txBody>
          <a:bodyPr/>
          <a:lstStyle/>
          <a:p>
            <a:r>
              <a:rPr lang="en-US" smtClean="0"/>
              <a:t>Measure dI/dt and voltage near the load.</a:t>
            </a:r>
          </a:p>
          <a:p>
            <a:r>
              <a:rPr lang="en-US" smtClean="0"/>
              <a:t>Impedance in front of the probe location must be known.</a:t>
            </a:r>
          </a:p>
          <a:p>
            <a:r>
              <a:rPr lang="en-US" smtClean="0"/>
              <a:t>Geometric information about electrodes.</a:t>
            </a:r>
          </a:p>
          <a:p>
            <a:r>
              <a:rPr lang="en-US" smtClean="0"/>
              <a:t>Properties of the gas including molecular weight and pressure</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Electrode geometry</a:t>
            </a:r>
          </a:p>
        </p:txBody>
      </p:sp>
      <p:grpSp>
        <p:nvGrpSpPr>
          <p:cNvPr id="10243" name="Group 20"/>
          <p:cNvGrpSpPr>
            <a:grpSpLocks/>
          </p:cNvGrpSpPr>
          <p:nvPr/>
        </p:nvGrpSpPr>
        <p:grpSpPr bwMode="auto">
          <a:xfrm>
            <a:off x="762000" y="2133600"/>
            <a:ext cx="7543800" cy="3189288"/>
            <a:chOff x="762000" y="2133600"/>
            <a:chExt cx="7543800" cy="3189288"/>
          </a:xfrm>
        </p:grpSpPr>
        <p:cxnSp>
          <p:nvCxnSpPr>
            <p:cNvPr id="23" name="Straight Connector 22"/>
            <p:cNvCxnSpPr/>
            <p:nvPr/>
          </p:nvCxnSpPr>
          <p:spPr bwMode="auto">
            <a:xfrm>
              <a:off x="762000" y="4800600"/>
              <a:ext cx="7010400" cy="0"/>
            </a:xfrm>
            <a:prstGeom prst="line">
              <a:avLst/>
            </a:prstGeom>
            <a:ln w="2540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bwMode="auto">
            <a:xfrm>
              <a:off x="990600" y="4211638"/>
              <a:ext cx="3509963" cy="58896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Rectangle 24"/>
            <p:cNvSpPr/>
            <p:nvPr/>
          </p:nvSpPr>
          <p:spPr bwMode="auto">
            <a:xfrm>
              <a:off x="990600" y="3886200"/>
              <a:ext cx="4183063" cy="32543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Rectangle 25"/>
            <p:cNvSpPr/>
            <p:nvPr/>
          </p:nvSpPr>
          <p:spPr bwMode="auto">
            <a:xfrm>
              <a:off x="990600" y="3657600"/>
              <a:ext cx="1371600" cy="228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Rectangle 26"/>
            <p:cNvSpPr/>
            <p:nvPr/>
          </p:nvSpPr>
          <p:spPr bwMode="auto">
            <a:xfrm>
              <a:off x="990600" y="2133600"/>
              <a:ext cx="457200" cy="1524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Rectangle 27"/>
            <p:cNvSpPr/>
            <p:nvPr/>
          </p:nvSpPr>
          <p:spPr bwMode="auto">
            <a:xfrm>
              <a:off x="990600" y="2743200"/>
              <a:ext cx="4191000" cy="1524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50" name="TextBox 28"/>
            <p:cNvSpPr txBox="1">
              <a:spLocks noChangeArrowheads="1"/>
            </p:cNvSpPr>
            <p:nvPr/>
          </p:nvSpPr>
          <p:spPr bwMode="auto">
            <a:xfrm>
              <a:off x="7772400" y="4648638"/>
              <a:ext cx="533400" cy="369396"/>
            </a:xfrm>
            <a:prstGeom prst="rect">
              <a:avLst/>
            </a:prstGeom>
            <a:noFill/>
            <a:ln w="9525">
              <a:noFill/>
              <a:miter lim="800000"/>
              <a:headEnd/>
              <a:tailEnd/>
            </a:ln>
          </p:spPr>
          <p:txBody>
            <a:bodyPr>
              <a:spAutoFit/>
            </a:bodyPr>
            <a:lstStyle/>
            <a:p>
              <a:r>
                <a:rPr lang="en-US"/>
                <a:t>C</a:t>
              </a:r>
              <a:r>
                <a:rPr lang="en-US" baseline="-25000"/>
                <a:t>L</a:t>
              </a:r>
            </a:p>
          </p:txBody>
        </p:sp>
        <p:cxnSp>
          <p:nvCxnSpPr>
            <p:cNvPr id="30" name="Straight Arrow Connector 29"/>
            <p:cNvCxnSpPr/>
            <p:nvPr/>
          </p:nvCxnSpPr>
          <p:spPr bwMode="auto">
            <a:xfrm rot="5400000" flipH="1" flipV="1">
              <a:off x="2743201" y="4343400"/>
              <a:ext cx="914400" cy="3175"/>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52" name="TextBox 30"/>
            <p:cNvSpPr txBox="1">
              <a:spLocks noChangeArrowheads="1"/>
            </p:cNvSpPr>
            <p:nvPr/>
          </p:nvSpPr>
          <p:spPr bwMode="auto">
            <a:xfrm>
              <a:off x="3200400" y="4419999"/>
              <a:ext cx="533400" cy="369396"/>
            </a:xfrm>
            <a:prstGeom prst="rect">
              <a:avLst/>
            </a:prstGeom>
            <a:noFill/>
            <a:ln w="9525">
              <a:noFill/>
              <a:miter lim="800000"/>
              <a:headEnd/>
              <a:tailEnd/>
            </a:ln>
          </p:spPr>
          <p:txBody>
            <a:bodyPr>
              <a:spAutoFit/>
            </a:bodyPr>
            <a:lstStyle/>
            <a:p>
              <a:r>
                <a:rPr lang="en-US"/>
                <a:t>r</a:t>
              </a:r>
              <a:r>
                <a:rPr lang="en-US" baseline="-25000"/>
                <a:t>a</a:t>
              </a:r>
            </a:p>
          </p:txBody>
        </p:sp>
        <p:cxnSp>
          <p:nvCxnSpPr>
            <p:cNvPr id="32" name="Straight Arrow Connector 31"/>
            <p:cNvCxnSpPr/>
            <p:nvPr/>
          </p:nvCxnSpPr>
          <p:spPr bwMode="auto">
            <a:xfrm rot="5400000" flipH="1" flipV="1">
              <a:off x="1789907" y="4229894"/>
              <a:ext cx="1143000" cy="1587"/>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54" name="TextBox 32"/>
            <p:cNvSpPr txBox="1">
              <a:spLocks noChangeArrowheads="1"/>
            </p:cNvSpPr>
            <p:nvPr/>
          </p:nvSpPr>
          <p:spPr bwMode="auto">
            <a:xfrm>
              <a:off x="2362200" y="4419999"/>
              <a:ext cx="533400" cy="369396"/>
            </a:xfrm>
            <a:prstGeom prst="rect">
              <a:avLst/>
            </a:prstGeom>
            <a:noFill/>
            <a:ln w="9525">
              <a:noFill/>
              <a:miter lim="800000"/>
              <a:headEnd/>
              <a:tailEnd/>
            </a:ln>
          </p:spPr>
          <p:txBody>
            <a:bodyPr>
              <a:spAutoFit/>
            </a:bodyPr>
            <a:lstStyle/>
            <a:p>
              <a:r>
                <a:rPr lang="en-US"/>
                <a:t>r</a:t>
              </a:r>
              <a:r>
                <a:rPr lang="en-US" baseline="-25000"/>
                <a:t>I</a:t>
              </a:r>
            </a:p>
          </p:txBody>
        </p:sp>
        <p:cxnSp>
          <p:nvCxnSpPr>
            <p:cNvPr id="34" name="Straight Arrow Connector 33"/>
            <p:cNvCxnSpPr/>
            <p:nvPr/>
          </p:nvCxnSpPr>
          <p:spPr bwMode="auto">
            <a:xfrm rot="5400000" flipH="1" flipV="1">
              <a:off x="609601" y="3810000"/>
              <a:ext cx="1981200" cy="3175"/>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56" name="TextBox 34"/>
            <p:cNvSpPr txBox="1">
              <a:spLocks noChangeArrowheads="1"/>
            </p:cNvSpPr>
            <p:nvPr/>
          </p:nvSpPr>
          <p:spPr bwMode="auto">
            <a:xfrm>
              <a:off x="1600200" y="4419999"/>
              <a:ext cx="533400" cy="369396"/>
            </a:xfrm>
            <a:prstGeom prst="rect">
              <a:avLst/>
            </a:prstGeom>
            <a:noFill/>
            <a:ln w="9525">
              <a:noFill/>
              <a:miter lim="800000"/>
              <a:headEnd/>
              <a:tailEnd/>
            </a:ln>
          </p:spPr>
          <p:txBody>
            <a:bodyPr>
              <a:spAutoFit/>
            </a:bodyPr>
            <a:lstStyle/>
            <a:p>
              <a:r>
                <a:rPr lang="en-US"/>
                <a:t>r</a:t>
              </a:r>
              <a:r>
                <a:rPr lang="en-US" baseline="-25000"/>
                <a:t>c</a:t>
              </a:r>
            </a:p>
          </p:txBody>
        </p:sp>
        <p:cxnSp>
          <p:nvCxnSpPr>
            <p:cNvPr id="36" name="Straight Arrow Connector 35"/>
            <p:cNvCxnSpPr/>
            <p:nvPr/>
          </p:nvCxnSpPr>
          <p:spPr bwMode="auto">
            <a:xfrm>
              <a:off x="1447800" y="3352800"/>
              <a:ext cx="914400" cy="158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58" name="TextBox 36"/>
            <p:cNvSpPr txBox="1">
              <a:spLocks noChangeArrowheads="1"/>
            </p:cNvSpPr>
            <p:nvPr/>
          </p:nvSpPr>
          <p:spPr bwMode="auto">
            <a:xfrm>
              <a:off x="1752600" y="2971946"/>
              <a:ext cx="533400" cy="369396"/>
            </a:xfrm>
            <a:prstGeom prst="rect">
              <a:avLst/>
            </a:prstGeom>
            <a:noFill/>
            <a:ln w="9525">
              <a:noFill/>
              <a:miter lim="800000"/>
              <a:headEnd/>
              <a:tailEnd/>
            </a:ln>
          </p:spPr>
          <p:txBody>
            <a:bodyPr>
              <a:spAutoFit/>
            </a:bodyPr>
            <a:lstStyle/>
            <a:p>
              <a:r>
                <a:rPr lang="en-US"/>
                <a:t>z</a:t>
              </a:r>
              <a:r>
                <a:rPr lang="en-US" baseline="-25000"/>
                <a:t>i</a:t>
              </a:r>
            </a:p>
          </p:txBody>
        </p:sp>
        <p:cxnSp>
          <p:nvCxnSpPr>
            <p:cNvPr id="38" name="Straight Arrow Connector 37"/>
            <p:cNvCxnSpPr/>
            <p:nvPr/>
          </p:nvCxnSpPr>
          <p:spPr bwMode="auto">
            <a:xfrm>
              <a:off x="2362200" y="4953000"/>
              <a:ext cx="2819400" cy="1588"/>
            </a:xfrm>
            <a:prstGeom prst="straightConnector1">
              <a:avLst/>
            </a:prstGeom>
            <a:ln w="158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260" name="TextBox 38"/>
            <p:cNvSpPr txBox="1">
              <a:spLocks noChangeArrowheads="1"/>
            </p:cNvSpPr>
            <p:nvPr/>
          </p:nvSpPr>
          <p:spPr bwMode="auto">
            <a:xfrm>
              <a:off x="3429000" y="4953492"/>
              <a:ext cx="533400" cy="369396"/>
            </a:xfrm>
            <a:prstGeom prst="rect">
              <a:avLst/>
            </a:prstGeom>
            <a:noFill/>
            <a:ln w="9525">
              <a:noFill/>
              <a:miter lim="800000"/>
              <a:headEnd/>
              <a:tailEnd/>
            </a:ln>
          </p:spPr>
          <p:txBody>
            <a:bodyPr>
              <a:spAutoFit/>
            </a:bodyPr>
            <a:lstStyle/>
            <a:p>
              <a:r>
                <a:rPr lang="en-US"/>
                <a:t>z</a:t>
              </a:r>
              <a:r>
                <a:rPr lang="en-US" baseline="-25000"/>
                <a:t>a</a:t>
              </a:r>
            </a:p>
          </p:txBody>
        </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en-US" smtClean="0"/>
              <a:t>Analysis method (The easy part)</a:t>
            </a:r>
          </a:p>
        </p:txBody>
      </p:sp>
      <p:sp>
        <p:nvSpPr>
          <p:cNvPr id="1028" name="Content Placeholder 2"/>
          <p:cNvSpPr>
            <a:spLocks noGrp="1"/>
          </p:cNvSpPr>
          <p:nvPr>
            <p:ph idx="1"/>
          </p:nvPr>
        </p:nvSpPr>
        <p:spPr/>
        <p:txBody>
          <a:bodyPr/>
          <a:lstStyle/>
          <a:p>
            <a:r>
              <a:rPr lang="en-US" smtClean="0"/>
              <a:t>Solve voltage analysis to get inductance</a:t>
            </a:r>
          </a:p>
          <a:p>
            <a:endParaRPr lang="en-US" smtClean="0"/>
          </a:p>
          <a:p>
            <a:endParaRPr lang="en-US" smtClean="0"/>
          </a:p>
          <a:p>
            <a:endParaRPr lang="en-US" smtClean="0"/>
          </a:p>
          <a:p>
            <a:endParaRPr lang="en-US" smtClean="0"/>
          </a:p>
          <a:p>
            <a:r>
              <a:rPr lang="en-US" smtClean="0"/>
              <a:t>Assume R(t) is small or negligible (&lt;&lt;1 m</a:t>
            </a:r>
            <a:r>
              <a:rPr lang="el-GR" smtClean="0"/>
              <a:t>Ω</a:t>
            </a:r>
            <a:r>
              <a:rPr lang="en-US" smtClean="0"/>
              <a:t>)</a:t>
            </a:r>
          </a:p>
          <a:p>
            <a:r>
              <a:rPr lang="en-US" smtClean="0"/>
              <a:t>Use second order backward difference approximation to solve for L at each time step</a:t>
            </a:r>
          </a:p>
          <a:p>
            <a:r>
              <a:rPr lang="en-US" smtClean="0"/>
              <a:t>Getting L is the easy part.</a:t>
            </a:r>
          </a:p>
          <a:p>
            <a:pPr>
              <a:buFontTx/>
              <a:buNone/>
            </a:pPr>
            <a:endParaRPr lang="en-US" smtClean="0"/>
          </a:p>
        </p:txBody>
      </p:sp>
      <p:graphicFrame>
        <p:nvGraphicFramePr>
          <p:cNvPr id="1026" name="Object 2"/>
          <p:cNvGraphicFramePr>
            <a:graphicFrameLocks noChangeAspect="1"/>
          </p:cNvGraphicFramePr>
          <p:nvPr/>
        </p:nvGraphicFramePr>
        <p:xfrm>
          <a:off x="1636713" y="2179638"/>
          <a:ext cx="4979987" cy="1052512"/>
        </p:xfrm>
        <a:graphic>
          <a:graphicData uri="http://schemas.openxmlformats.org/presentationml/2006/ole">
            <p:oleObj spid="_x0000_s1026" name="Equation" r:id="rId3" imgW="2044440" imgH="431640" progId="Equation.3">
              <p:embed/>
            </p:oleObj>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DPF-3</a:t>
            </a:r>
          </a:p>
        </p:txBody>
      </p:sp>
      <p:sp>
        <p:nvSpPr>
          <p:cNvPr id="11267" name="Content Placeholder 2"/>
          <p:cNvSpPr>
            <a:spLocks noGrp="1"/>
          </p:cNvSpPr>
          <p:nvPr>
            <p:ph idx="1"/>
          </p:nvPr>
        </p:nvSpPr>
        <p:spPr>
          <a:xfrm>
            <a:off x="420688" y="1287463"/>
            <a:ext cx="4102100" cy="4525962"/>
          </a:xfrm>
        </p:spPr>
        <p:txBody>
          <a:bodyPr/>
          <a:lstStyle/>
          <a:p>
            <a:r>
              <a:rPr lang="en-US" smtClean="0"/>
              <a:t>DPF-3 is a calibration tool for soft X-ray and neutron detectors for large burst situations.</a:t>
            </a:r>
          </a:p>
          <a:p>
            <a:r>
              <a:rPr lang="en-US" smtClean="0"/>
              <a:t>System designed to produce 0.5J/pulse Ar SXR (3.1keV) and &gt;10</a:t>
            </a:r>
            <a:r>
              <a:rPr lang="en-US" baseline="30000" smtClean="0"/>
              <a:t>8</a:t>
            </a:r>
            <a:r>
              <a:rPr lang="en-US" smtClean="0"/>
              <a:t> n/pulse operating at &lt;0.2Hz.</a:t>
            </a:r>
          </a:p>
          <a:p>
            <a:r>
              <a:rPr lang="en-US" smtClean="0"/>
              <a:t>Typical currents are 200-400kA in 1.2µs rise time pulse</a:t>
            </a:r>
          </a:p>
          <a:p>
            <a:r>
              <a:rPr lang="en-US" smtClean="0"/>
              <a:t>Anode: 30 mm diameter, 60 mm length</a:t>
            </a:r>
          </a:p>
          <a:p>
            <a:r>
              <a:rPr lang="en-US" smtClean="0"/>
              <a:t>Cathode: 60 mm diameter, 3mm diameter rods x 16</a:t>
            </a:r>
          </a:p>
          <a:p>
            <a:r>
              <a:rPr lang="en-US" smtClean="0"/>
              <a:t>Insulator: Alumina 25 mm long with 43 mm OD</a:t>
            </a:r>
          </a:p>
        </p:txBody>
      </p:sp>
      <p:pic>
        <p:nvPicPr>
          <p:cNvPr id="11268" name="Picture 3" descr="BW picture.JPG"/>
          <p:cNvPicPr>
            <a:picLocks noChangeAspect="1"/>
          </p:cNvPicPr>
          <p:nvPr/>
        </p:nvPicPr>
        <p:blipFill>
          <a:blip r:embed="rId2" cstate="screen"/>
          <a:srcRect/>
          <a:stretch>
            <a:fillRect/>
          </a:stretch>
        </p:blipFill>
        <p:spPr bwMode="auto">
          <a:xfrm>
            <a:off x="4606925" y="1036638"/>
            <a:ext cx="3717925" cy="2743200"/>
          </a:xfrm>
          <a:prstGeom prst="rect">
            <a:avLst/>
          </a:prstGeom>
          <a:noFill/>
          <a:ln w="9525">
            <a:noFill/>
            <a:miter lim="800000"/>
            <a:headEnd/>
            <a:tailEnd/>
          </a:ln>
        </p:spPr>
      </p:pic>
      <p:pic>
        <p:nvPicPr>
          <p:cNvPr id="11269" name="Picture 2"/>
          <p:cNvPicPr>
            <a:picLocks noChangeAspect="1" noChangeArrowheads="1"/>
          </p:cNvPicPr>
          <p:nvPr/>
        </p:nvPicPr>
        <p:blipFill>
          <a:blip r:embed="rId3" cstate="screen"/>
          <a:srcRect/>
          <a:stretch>
            <a:fillRect/>
          </a:stretch>
        </p:blipFill>
        <p:spPr bwMode="auto">
          <a:xfrm>
            <a:off x="4692650" y="3886200"/>
            <a:ext cx="3657600" cy="27432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Observations of DPF-3 D</a:t>
            </a:r>
            <a:r>
              <a:rPr lang="en-US" baseline="-25000" smtClean="0"/>
              <a:t>2</a:t>
            </a:r>
            <a:r>
              <a:rPr lang="en-US" smtClean="0"/>
              <a:t> shot</a:t>
            </a:r>
          </a:p>
        </p:txBody>
      </p:sp>
      <p:sp>
        <p:nvSpPr>
          <p:cNvPr id="12291" name="Content Placeholder 2"/>
          <p:cNvSpPr>
            <a:spLocks noGrp="1"/>
          </p:cNvSpPr>
          <p:nvPr>
            <p:ph sz="half" idx="1"/>
          </p:nvPr>
        </p:nvSpPr>
        <p:spPr>
          <a:xfrm>
            <a:off x="457200" y="1600200"/>
            <a:ext cx="3302000" cy="4525963"/>
          </a:xfrm>
        </p:spPr>
        <p:txBody>
          <a:bodyPr/>
          <a:lstStyle/>
          <a:p>
            <a:r>
              <a:rPr lang="en-US" sz="2000" smtClean="0"/>
              <a:t>Pinch is clearly visible as step in the inductance near 1500 ns.</a:t>
            </a:r>
          </a:p>
          <a:p>
            <a:r>
              <a:rPr lang="en-US" sz="2000" smtClean="0"/>
              <a:t>Smooth increase in inductance from start to end.</a:t>
            </a:r>
          </a:p>
          <a:p>
            <a:r>
              <a:rPr lang="en-US" sz="2000" smtClean="0"/>
              <a:t>No evidence of re-striking by lowering inductance</a:t>
            </a:r>
          </a:p>
          <a:p>
            <a:endParaRPr lang="en-US" smtClean="0"/>
          </a:p>
        </p:txBody>
      </p:sp>
      <p:sp>
        <p:nvSpPr>
          <p:cNvPr id="12292" name="Content Placeholder 4"/>
          <p:cNvSpPr>
            <a:spLocks noGrp="1"/>
          </p:cNvSpPr>
          <p:nvPr>
            <p:ph sz="half" idx="2"/>
          </p:nvPr>
        </p:nvSpPr>
        <p:spPr/>
        <p:txBody>
          <a:bodyPr/>
          <a:lstStyle/>
          <a:p>
            <a:endParaRPr lang="en-US" smtClean="0"/>
          </a:p>
        </p:txBody>
      </p:sp>
      <p:pic>
        <p:nvPicPr>
          <p:cNvPr id="12293" name="Picture 5"/>
          <p:cNvPicPr>
            <a:picLocks noChangeAspect="1" noChangeArrowheads="1"/>
          </p:cNvPicPr>
          <p:nvPr/>
        </p:nvPicPr>
        <p:blipFill>
          <a:blip r:embed="rId2" cstate="screen"/>
          <a:srcRect/>
          <a:stretch>
            <a:fillRect/>
          </a:stretch>
        </p:blipFill>
        <p:spPr bwMode="auto">
          <a:xfrm>
            <a:off x="3886200" y="1333500"/>
            <a:ext cx="5029200" cy="3771900"/>
          </a:xfrm>
          <a:prstGeom prst="rect">
            <a:avLst/>
          </a:prstGeom>
          <a:noFill/>
          <a:ln w="9525">
            <a:noFill/>
            <a:miter lim="800000"/>
            <a:headEnd/>
            <a:tailEnd/>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Observations Cont.</a:t>
            </a:r>
          </a:p>
        </p:txBody>
      </p:sp>
      <p:sp>
        <p:nvSpPr>
          <p:cNvPr id="13315" name="Content Placeholder 2"/>
          <p:cNvSpPr>
            <a:spLocks noGrp="1"/>
          </p:cNvSpPr>
          <p:nvPr>
            <p:ph sz="half" idx="1"/>
          </p:nvPr>
        </p:nvSpPr>
        <p:spPr>
          <a:xfrm>
            <a:off x="457200" y="1371600"/>
            <a:ext cx="4038600" cy="4525963"/>
          </a:xfrm>
        </p:spPr>
        <p:txBody>
          <a:bodyPr/>
          <a:lstStyle/>
          <a:p>
            <a:r>
              <a:rPr lang="en-US" smtClean="0"/>
              <a:t>Red circle is the location of the maximum current</a:t>
            </a:r>
          </a:p>
          <a:p>
            <a:r>
              <a:rPr lang="en-US" smtClean="0"/>
              <a:t>Black circle is the minimum in dI/dt</a:t>
            </a:r>
          </a:p>
          <a:p>
            <a:pPr lvl="1"/>
            <a:r>
              <a:rPr lang="en-US" smtClean="0"/>
              <a:t>Only a fraction of the inductance step takes place at minimum in dI/dt</a:t>
            </a:r>
          </a:p>
        </p:txBody>
      </p:sp>
      <p:pic>
        <p:nvPicPr>
          <p:cNvPr id="13316" name="Picture 5"/>
          <p:cNvPicPr>
            <a:picLocks noChangeAspect="1" noChangeArrowheads="1"/>
          </p:cNvPicPr>
          <p:nvPr/>
        </p:nvPicPr>
        <p:blipFill>
          <a:blip r:embed="rId2" cstate="screen"/>
          <a:srcRect/>
          <a:stretch>
            <a:fillRect/>
          </a:stretch>
        </p:blipFill>
        <p:spPr bwMode="auto">
          <a:xfrm>
            <a:off x="3992563" y="1517650"/>
            <a:ext cx="4529137" cy="3397250"/>
          </a:xfrm>
          <a:prstGeom prst="rect">
            <a:avLst/>
          </a:prstGeom>
          <a:noFill/>
          <a:ln w="9525">
            <a:noFill/>
            <a:miter lim="800000"/>
            <a:headEnd/>
            <a:tailEnd/>
          </a:ln>
        </p:spPr>
      </p:pic>
    </p:spTree>
  </p:cSld>
  <p:clrMapOvr>
    <a:masterClrMapping/>
  </p:clrMapOvr>
  <p:transition spd="med"/>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16895</TotalTime>
  <Words>930</Words>
  <Application>Microsoft Office PowerPoint</Application>
  <PresentationFormat>On-screen Show (4:3)</PresentationFormat>
  <Paragraphs>119</Paragraphs>
  <Slides>19</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4" baseType="lpstr">
      <vt:lpstr>Arial</vt:lpstr>
      <vt:lpstr>Times New Roman</vt:lpstr>
      <vt:lpstr>Default Design</vt:lpstr>
      <vt:lpstr>Equation</vt:lpstr>
      <vt:lpstr>Microsoft Equation 3.0</vt:lpstr>
      <vt:lpstr>AN EFFICIENT SNOW PLOW MODEL TO DEDUCE PLASMA FOCUS MACROSCALE PARAMETERS</vt:lpstr>
      <vt:lpstr>Abstract</vt:lpstr>
      <vt:lpstr>Objective</vt:lpstr>
      <vt:lpstr>Inputs</vt:lpstr>
      <vt:lpstr>Electrode geometry</vt:lpstr>
      <vt:lpstr>Analysis method (The easy part)</vt:lpstr>
      <vt:lpstr>DPF-3</vt:lpstr>
      <vt:lpstr>Observations of DPF-3 D2 shot</vt:lpstr>
      <vt:lpstr>Observations Cont.</vt:lpstr>
      <vt:lpstr>Observations Cont.</vt:lpstr>
      <vt:lpstr>Identify regions</vt:lpstr>
      <vt:lpstr>Axial Phase Fit</vt:lpstr>
      <vt:lpstr>Model vs. Experiment</vt:lpstr>
      <vt:lpstr>Axial Corrections</vt:lpstr>
      <vt:lpstr>Radial Region</vt:lpstr>
      <vt:lpstr>Radial Analysis</vt:lpstr>
      <vt:lpstr>Neutron yield</vt:lpstr>
      <vt:lpstr>Vpinch and rmin</vt:lpstr>
      <vt:lpstr>Conclusions</vt:lpstr>
    </vt:vector>
  </TitlesOfParts>
  <Company>AASC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Jason Wright</dc:creator>
  <cp:lastModifiedBy>Administrater</cp:lastModifiedBy>
  <cp:revision>1068</cp:revision>
  <dcterms:created xsi:type="dcterms:W3CDTF">2005-05-24T17:08:34Z</dcterms:created>
  <dcterms:modified xsi:type="dcterms:W3CDTF">2014-01-03T19:57:19Z</dcterms:modified>
</cp:coreProperties>
</file>